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24"/>
  </p:notesMasterIdLst>
  <p:sldIdLst>
    <p:sldId id="259" r:id="rId2"/>
    <p:sldId id="260" r:id="rId3"/>
    <p:sldId id="261" r:id="rId4"/>
    <p:sldId id="258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1" r:id="rId14"/>
    <p:sldId id="270" r:id="rId15"/>
    <p:sldId id="272" r:id="rId16"/>
    <p:sldId id="273" r:id="rId17"/>
    <p:sldId id="275" r:id="rId18"/>
    <p:sldId id="276" r:id="rId19"/>
    <p:sldId id="277" r:id="rId20"/>
    <p:sldId id="278" r:id="rId21"/>
    <p:sldId id="279" r:id="rId22"/>
    <p:sldId id="280" r:id="rId23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78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-1134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0" d="100"/>
          <a:sy n="80" d="100"/>
        </p:scale>
        <p:origin x="-1974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jpeg>
</file>

<file path=ppt/media/image11.png>
</file>

<file path=ppt/media/image12.gif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png>
</file>

<file path=ppt/media/image31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7AAD29-E58F-4840-9368-6E3A0FB00178}" type="datetimeFigureOut">
              <a:rPr lang="fr-FR" smtClean="0"/>
              <a:pPr/>
              <a:t>07/03/2020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47A498-6BA5-4146-86E4-2AD60967E37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8928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47A498-6BA5-4146-86E4-2AD60967E37D}" type="slidenum">
              <a:rPr lang="fr-FR" smtClean="0"/>
              <a:pPr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50150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47A498-6BA5-4146-86E4-2AD60967E37D}" type="slidenum">
              <a:rPr lang="fr-FR" smtClean="0"/>
              <a:pPr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3215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F3F1B-FFDE-4330-8C82-E40CFE89B15A}" type="datetime1">
              <a:rPr lang="fr-FR" smtClean="0"/>
              <a:t>07/03/2020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Terminale STI2D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61566-CBF0-4001-BFF6-BC0018C28B47}" type="datetime1">
              <a:rPr lang="fr-FR" smtClean="0"/>
              <a:t>07/03/2020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Terminale STI2D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CB938-C18A-4693-B322-0A772AFB9AE5}" type="datetime1">
              <a:rPr lang="fr-FR" smtClean="0"/>
              <a:t>07/03/2020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Terminale STI2D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CB5FC-5289-4D72-B1DB-BDE16F814A31}" type="datetime1">
              <a:rPr lang="fr-FR" smtClean="0"/>
              <a:t>07/03/2020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Terminale STI2D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57FE6-E2D2-4EEA-9E54-F80283CCF09A}" type="datetime1">
              <a:rPr lang="fr-FR" smtClean="0"/>
              <a:t>07/03/2020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Terminale STI2D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BEAB-7AB8-485C-AE4B-ECA03245A0EF}" type="datetime1">
              <a:rPr lang="fr-FR" smtClean="0"/>
              <a:t>07/03/2020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Terminale STI2D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AE792-0A99-4A21-B788-3BFEAAB5BA9C}" type="datetime1">
              <a:rPr lang="fr-FR" smtClean="0"/>
              <a:t>07/03/2020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Terminale STI2D</a:t>
            </a:r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C1039-6882-449C-AB0E-12B9EAAFF4AC}" type="datetime1">
              <a:rPr lang="fr-FR" smtClean="0"/>
              <a:t>07/03/2020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Terminale STI2D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C544-03CB-461B-BF2C-4CA8011288CF}" type="datetime1">
              <a:rPr lang="fr-FR" smtClean="0"/>
              <a:t>07/03/2020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Terminale STI2D</a:t>
            </a: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55880-9A56-4B0B-AF37-533548372BF2}" type="datetime1">
              <a:rPr lang="fr-FR" smtClean="0"/>
              <a:t>07/03/2020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Terminale STI2D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8EA7-F971-45AB-833D-3FD663797872}" type="datetime1">
              <a:rPr lang="fr-FR" smtClean="0"/>
              <a:t>07/03/2020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Terminale STI2D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EA609B-DB53-44B8-94FB-8160FACC3148}" type="datetime1">
              <a:rPr lang="fr-FR" smtClean="0"/>
              <a:t>07/03/2020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Terminale STI2D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DA5300-470E-4C54-AAD8-C563856D0116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tags" Target="../tags/tag3.xml"/><Relationship Id="rId7" Type="http://schemas.openxmlformats.org/officeDocument/2006/relationships/image" Target="../media/image2.emf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4.xml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gif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.emf"/><Relationship Id="rId7" Type="http://schemas.openxmlformats.org/officeDocument/2006/relationships/image" Target="../media/image15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2.gif"/><Relationship Id="rId4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gi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gif"/><Relationship Id="rId3" Type="http://schemas.openxmlformats.org/officeDocument/2006/relationships/image" Target="../media/image1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gif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4.png"/><Relationship Id="rId7" Type="http://schemas.openxmlformats.org/officeDocument/2006/relationships/image" Target="../media/image15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gif"/><Relationship Id="rId5" Type="http://schemas.openxmlformats.org/officeDocument/2006/relationships/image" Target="../media/image3.jpeg"/><Relationship Id="rId4" Type="http://schemas.openxmlformats.org/officeDocument/2006/relationships/image" Target="../media/image2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.png"/><Relationship Id="rId7" Type="http://schemas.openxmlformats.org/officeDocument/2006/relationships/image" Target="../media/image1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emf"/><Relationship Id="rId9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gif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10.jpeg"/><Relationship Id="rId3" Type="http://schemas.openxmlformats.org/officeDocument/2006/relationships/tags" Target="../tags/tag7.xml"/><Relationship Id="rId7" Type="http://schemas.openxmlformats.org/officeDocument/2006/relationships/image" Target="../media/image6.png"/><Relationship Id="rId12" Type="http://schemas.openxmlformats.org/officeDocument/2006/relationships/image" Target="../media/image9.png"/><Relationship Id="rId17" Type="http://schemas.openxmlformats.org/officeDocument/2006/relationships/image" Target="../media/image4.png"/><Relationship Id="rId2" Type="http://schemas.openxmlformats.org/officeDocument/2006/relationships/tags" Target="../tags/tag6.xml"/><Relationship Id="rId16" Type="http://schemas.openxmlformats.org/officeDocument/2006/relationships/image" Target="../media/image3.jpeg"/><Relationship Id="rId1" Type="http://schemas.openxmlformats.org/officeDocument/2006/relationships/tags" Target="../tags/tag5.xml"/><Relationship Id="rId6" Type="http://schemas.openxmlformats.org/officeDocument/2006/relationships/image" Target="../media/image5.jpeg"/><Relationship Id="rId11" Type="http://schemas.microsoft.com/office/2007/relationships/hdphoto" Target="../media/hdphoto2.wdp"/><Relationship Id="rId5" Type="http://schemas.openxmlformats.org/officeDocument/2006/relationships/slideLayout" Target="../slideLayouts/slideLayout1.xml"/><Relationship Id="rId15" Type="http://schemas.openxmlformats.org/officeDocument/2006/relationships/image" Target="../media/image2.emf"/><Relationship Id="rId10" Type="http://schemas.openxmlformats.org/officeDocument/2006/relationships/image" Target="../media/image8.png"/><Relationship Id="rId4" Type="http://schemas.openxmlformats.org/officeDocument/2006/relationships/tags" Target="../tags/tag8.xml"/><Relationship Id="rId9" Type="http://schemas.openxmlformats.org/officeDocument/2006/relationships/image" Target="../media/image7.jpeg"/><Relationship Id="rId1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jpe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jpe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emf"/><Relationship Id="rId7" Type="http://schemas.openxmlformats.org/officeDocument/2006/relationships/image" Target="../media/image3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jpeg"/><Relationship Id="rId5" Type="http://schemas.openxmlformats.org/officeDocument/2006/relationships/image" Target="../media/image4.png"/><Relationship Id="rId4" Type="http://schemas.openxmlformats.org/officeDocument/2006/relationships/image" Target="../media/image3.jpeg"/><Relationship Id="rId9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2.gif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.emf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2.gif"/><Relationship Id="rId4" Type="http://schemas.openxmlformats.org/officeDocument/2006/relationships/image" Target="../media/image3.jpeg"/><Relationship Id="rId9" Type="http://schemas.openxmlformats.org/officeDocument/2006/relationships/image" Target="../media/image15.gi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.emf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2.gif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2.gif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2.emf"/><Relationship Id="rId7" Type="http://schemas.openxmlformats.org/officeDocument/2006/relationships/image" Target="../media/image15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2.gif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gif"/><Relationship Id="rId3" Type="http://schemas.openxmlformats.org/officeDocument/2006/relationships/image" Target="../media/image2.emf"/><Relationship Id="rId7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0" y="0"/>
            <a:ext cx="9144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Espace réservé du numéro de diapositive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1</a:t>
            </a:fld>
            <a:endParaRPr lang="fr-FR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28528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11" name="Titre 1"/>
          <p:cNvSpPr txBox="1">
            <a:spLocks/>
          </p:cNvSpPr>
          <p:nvPr/>
        </p:nvSpPr>
        <p:spPr>
          <a:xfrm>
            <a:off x="1085850" y="72009"/>
            <a:ext cx="7014542" cy="836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MINI-PROJET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 – EPREUVE E3C BAC STI2D</a:t>
            </a:r>
            <a:endParaRPr kumimoji="0" lang="fr-FR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10" name="Image 3"/>
          <p:cNvPicPr>
            <a:picLocks noChangeAspect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4925" y="23813"/>
            <a:ext cx="539750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mage 15" descr="6a0133f1eae5c5970b013487dbbb4d970c-320wi&amp;sa=X&amp;ei=9o3OTazEDoKh8QOJ_qT1DQ&amp;ved=0CAQQ8wc4iQI&amp;usg=AFQjCNFpDZxd8dEBUDNGnb61t7DgrMtMJw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0"/>
            <a:ext cx="990600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34925" y="761355"/>
            <a:ext cx="1113889" cy="34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ZoneTexte 13"/>
          <p:cNvSpPr txBox="1"/>
          <p:nvPr>
            <p:custDataLst>
              <p:tags r:id="rId1"/>
            </p:custDataLst>
          </p:nvPr>
        </p:nvSpPr>
        <p:spPr>
          <a:xfrm>
            <a:off x="1742203" y="1544189"/>
            <a:ext cx="6643992" cy="2246769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solidFill>
              <a:srgbClr val="F79646"/>
            </a:solidFill>
            <a:prstDash val="solid"/>
          </a:ln>
          <a:effectLst/>
        </p:spPr>
        <p:txBody>
          <a:bodyPr wrap="square" rtlCol="0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« </a:t>
            </a:r>
            <a:r>
              <a:rPr kumimoji="0" lang="fr-FR" sz="20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En fin de première</a:t>
            </a:r>
            <a:r>
              <a:rPr kumimoji="0" lang="fr-FR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fr-FR" sz="20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un projet de </a:t>
            </a:r>
            <a:r>
              <a:rPr kumimoji="0" lang="fr-FR" sz="2000" b="1" i="0" u="sng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36 heures</a:t>
            </a:r>
            <a:r>
              <a:rPr kumimoji="0" lang="fr-FR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fr-FR" sz="20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organisé avec la </a:t>
            </a:r>
            <a:r>
              <a:rPr kumimoji="0" lang="fr-FR" sz="2000" b="1" i="0" u="sng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même logique</a:t>
            </a:r>
            <a:r>
              <a:rPr kumimoji="0" lang="fr-FR" sz="20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*</a:t>
            </a:r>
            <a:r>
              <a:rPr kumimoji="0" lang="fr-FR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permet d’imaginer et de matérialiser tout ou partie d’une solution originale pour répondre à un besoin. Il peut être commun à toutes les équipes d’une même classe, d’un établissement ou d’une académie et prendre la forme d’un « défi ». </a:t>
            </a:r>
            <a:r>
              <a:rPr kumimoji="0" lang="fr-FR" sz="20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Les prototypes réalisés doivent permettre les expérimentations nécessaires à leur qualification</a:t>
            </a:r>
            <a:r>
              <a:rPr kumimoji="0" lang="fr-FR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 »</a:t>
            </a:r>
          </a:p>
        </p:txBody>
      </p:sp>
      <p:sp>
        <p:nvSpPr>
          <p:cNvPr id="16" name="ZoneTexte 15"/>
          <p:cNvSpPr txBox="1"/>
          <p:nvPr>
            <p:custDataLst>
              <p:tags r:id="rId2"/>
            </p:custDataLst>
          </p:nvPr>
        </p:nvSpPr>
        <p:spPr>
          <a:xfrm>
            <a:off x="1761661" y="4112290"/>
            <a:ext cx="6605080" cy="2339102"/>
          </a:xfrm>
          <a:prstGeom prst="rect">
            <a:avLst/>
          </a:prstGeom>
          <a:solidFill>
            <a:srgbClr val="F79646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*« un projet </a:t>
            </a:r>
            <a:r>
              <a:rPr kumimoji="0" lang="fr-FR" sz="18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pluri technologique</a:t>
            </a:r>
            <a:r>
              <a:rPr kumimoji="0" lang="fr-FR" sz="18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 collaboratif de conception - réalisation, d’amélioration ou d’optimisation d’un produit, (…) implique un travail collectif de synthèse et d’approfondissement. </a:t>
            </a:r>
            <a:r>
              <a:rPr kumimoji="0" lang="fr-FR" sz="18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Les trois champs </a:t>
            </a:r>
            <a:r>
              <a:rPr kumimoji="0" lang="fr-FR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matière, énergie et information </a:t>
            </a:r>
            <a:r>
              <a:rPr kumimoji="0" lang="fr-FR" sz="18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doivent obligatoirement être présents</a:t>
            </a:r>
            <a:r>
              <a:rPr kumimoji="0" lang="fr-FR" sz="18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. Les démarches d’ingénierie collaborative et d’éco- conception sont utilement mises en œuvre permettant à chaque élève et au groupe de faire preuve d’initiative et d’autonomie. »</a:t>
            </a:r>
          </a:p>
        </p:txBody>
      </p:sp>
      <p:sp>
        <p:nvSpPr>
          <p:cNvPr id="17" name="Arc 16"/>
          <p:cNvSpPr/>
          <p:nvPr>
            <p:custDataLst>
              <p:tags r:id="rId3"/>
            </p:custDataLst>
          </p:nvPr>
        </p:nvSpPr>
        <p:spPr>
          <a:xfrm flipH="1">
            <a:off x="1148814" y="2137576"/>
            <a:ext cx="1079771" cy="2149812"/>
          </a:xfrm>
          <a:prstGeom prst="arc">
            <a:avLst>
              <a:gd name="adj1" fmla="val 16200000"/>
              <a:gd name="adj2" fmla="val 5344553"/>
            </a:avLst>
          </a:prstGeom>
          <a:noFill/>
          <a:ln w="57150" cap="flat" cmpd="sng" algn="ctr">
            <a:solidFill>
              <a:srgbClr val="F79646">
                <a:lumMod val="50000"/>
              </a:srgbClr>
            </a:solidFill>
            <a:prstDash val="solid"/>
            <a:headEnd type="triangl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ZoneTexte 17"/>
          <p:cNvSpPr txBox="1"/>
          <p:nvPr>
            <p:custDataLst>
              <p:tags r:id="rId4"/>
            </p:custDataLst>
          </p:nvPr>
        </p:nvSpPr>
        <p:spPr>
          <a:xfrm>
            <a:off x="108271" y="1042958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Le mini-projet de 36h</a:t>
            </a:r>
          </a:p>
        </p:txBody>
      </p:sp>
    </p:spTree>
    <p:extLst>
      <p:ext uri="{BB962C8B-B14F-4D97-AF65-F5344CB8AC3E}">
        <p14:creationId xmlns:p14="http://schemas.microsoft.com/office/powerpoint/2010/main" val="5968661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Espace réservé du numéro de diapositive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10</a:t>
            </a:fld>
            <a:endParaRPr lang="fr-FR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28528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" name="Image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25" y="23813"/>
            <a:ext cx="539750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mage 15" descr="6a0133f1eae5c5970b013487dbbb4d970c-320wi&amp;sa=X&amp;ei=9o3OTazEDoKh8QOJ_qT1DQ&amp;ved=0CAQQ8wc4iQI&amp;usg=AFQjCNFpDZxd8dEBUDNGnb61t7DgrMtMJw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0"/>
            <a:ext cx="990600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4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34925" y="761355"/>
            <a:ext cx="1113889" cy="34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itre 1"/>
          <p:cNvSpPr txBox="1">
            <a:spLocks/>
          </p:cNvSpPr>
          <p:nvPr/>
        </p:nvSpPr>
        <p:spPr>
          <a:xfrm>
            <a:off x="1085850" y="72009"/>
            <a:ext cx="7014542" cy="836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MINI-PROJET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 – EPREUVE E3C BAC STI2D</a:t>
            </a:r>
            <a:endParaRPr kumimoji="0" lang="fr-FR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2357" y="1214016"/>
            <a:ext cx="47456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u="sng" dirty="0"/>
              <a:t>Liste des études:</a:t>
            </a:r>
          </a:p>
        </p:txBody>
      </p:sp>
      <p:graphicFrame>
        <p:nvGraphicFramePr>
          <p:cNvPr id="3" name="Tableau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421142"/>
              </p:ext>
            </p:extLst>
          </p:nvPr>
        </p:nvGraphicFramePr>
        <p:xfrm>
          <a:off x="108280" y="1628800"/>
          <a:ext cx="8983332" cy="4264615"/>
        </p:xfrm>
        <a:graphic>
          <a:graphicData uri="http://schemas.openxmlformats.org/drawingml/2006/table">
            <a:tbl>
              <a:tblPr firstRow="1" firstCol="1" bandRow="1"/>
              <a:tblGrid>
                <a:gridCol w="4491666"/>
                <a:gridCol w="4491666"/>
              </a:tblGrid>
              <a:tr h="205633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 u="sng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Elève 1 :</a:t>
                      </a:r>
                      <a:endParaRPr lang="fr-FR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Conception de la toiture</a:t>
                      </a:r>
                      <a:endParaRPr lang="fr-FR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400" b="1">
                          <a:solidFill>
                            <a:srgbClr val="C00000"/>
                          </a:solidFill>
                          <a:effectLst/>
                          <a:latin typeface="Arial"/>
                          <a:ea typeface="Calibri"/>
                          <a:cs typeface="Times New Roman"/>
                        </a:rPr>
                        <a:t>Modélisation et pré dimensionnement des éléments de charpente</a:t>
                      </a:r>
                      <a:endParaRPr lang="fr-FR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400" b="1">
                          <a:solidFill>
                            <a:srgbClr val="C00000"/>
                          </a:solidFill>
                          <a:effectLst/>
                          <a:latin typeface="Arial"/>
                          <a:ea typeface="Calibri"/>
                          <a:cs typeface="Times New Roman"/>
                        </a:rPr>
                        <a:t>Etude comparative des matériaux</a:t>
                      </a:r>
                      <a:endParaRPr lang="fr-FR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400" b="1">
                          <a:solidFill>
                            <a:srgbClr val="C00000"/>
                          </a:solidFill>
                          <a:effectLst/>
                          <a:latin typeface="Arial"/>
                          <a:ea typeface="Calibri"/>
                          <a:cs typeface="Times New Roman"/>
                        </a:rPr>
                        <a:t>Etude de résistance des matériaux</a:t>
                      </a:r>
                      <a:endParaRPr lang="fr-FR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45720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>
                          <a:solidFill>
                            <a:srgbClr val="C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fr-FR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 u="sng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Elève 2 :</a:t>
                      </a:r>
                      <a:endParaRPr lang="fr-FR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Conception du mécanisme des lames de store</a:t>
                      </a:r>
                      <a:endParaRPr lang="fr-FR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400" b="1">
                          <a:solidFill>
                            <a:srgbClr val="C00000"/>
                          </a:solidFill>
                          <a:effectLst/>
                          <a:latin typeface="Arial"/>
                          <a:ea typeface="Calibri"/>
                          <a:cs typeface="Times New Roman"/>
                        </a:rPr>
                        <a:t>Etude du système d'entraînement et d’orientation</a:t>
                      </a:r>
                      <a:endParaRPr lang="fr-FR" sz="1800"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  <a:p>
                      <a:pPr marL="45720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>
                          <a:solidFill>
                            <a:srgbClr val="C00000"/>
                          </a:solidFill>
                          <a:effectLst/>
                          <a:latin typeface="Arial"/>
                          <a:ea typeface="Calibri"/>
                          <a:cs typeface="Times New Roman"/>
                        </a:rPr>
                        <a:t> </a:t>
                      </a:r>
                      <a:endParaRPr lang="fr-FR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6008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 u="sng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Elève 3 :</a:t>
                      </a:r>
                      <a:endParaRPr lang="fr-FR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Production et stockage de l’électricité pour mise à disposition de prises USB, postes informatiques  et éclairage</a:t>
                      </a:r>
                      <a:endParaRPr lang="fr-FR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-"/>
                      </a:pPr>
                      <a:r>
                        <a:rPr lang="fr-FR" sz="1400" b="1">
                          <a:solidFill>
                            <a:srgbClr val="C00000"/>
                          </a:solidFill>
                          <a:effectLst/>
                          <a:latin typeface="Arial"/>
                          <a:ea typeface="Calibri"/>
                          <a:cs typeface="Calibri"/>
                        </a:rPr>
                        <a:t>Estimation des besoins électriques</a:t>
                      </a:r>
                      <a:endParaRPr lang="fr-FR" sz="1800">
                        <a:effectLst/>
                        <a:latin typeface="Calibri"/>
                        <a:ea typeface="Calibri"/>
                        <a:cs typeface="Calibri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400" b="1">
                          <a:solidFill>
                            <a:srgbClr val="C00000"/>
                          </a:solidFill>
                          <a:effectLst/>
                          <a:latin typeface="Arial"/>
                          <a:ea typeface="Calibri"/>
                          <a:cs typeface="Times New Roman"/>
                        </a:rPr>
                        <a:t>Dimensionnement, choix matériel, optimisation rendement et position</a:t>
                      </a:r>
                      <a:endParaRPr lang="fr-FR" sz="1800"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 dirty="0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fr-FR" sz="1400" b="1" u="sng" dirty="0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Elève 4 :</a:t>
                      </a:r>
                      <a:endParaRPr lang="fr-FR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 dirty="0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 Automatisation de la régulation thermique à l’intérieur du bâtiment (commande du système de régulation thermique) et affichage température.</a:t>
                      </a:r>
                      <a:endParaRPr lang="fr-FR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 dirty="0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Automatisation des lames et des ouvrants (</a:t>
                      </a:r>
                      <a:r>
                        <a:rPr lang="fr-FR" sz="1400" b="1" dirty="0" err="1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pluie+lumière</a:t>
                      </a:r>
                      <a:r>
                        <a:rPr lang="fr-FR" sz="1400" b="1" dirty="0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)</a:t>
                      </a:r>
                      <a:endParaRPr lang="fr-FR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400" b="1" dirty="0">
                          <a:solidFill>
                            <a:srgbClr val="C00000"/>
                          </a:solidFill>
                          <a:effectLst/>
                          <a:latin typeface="Arial"/>
                          <a:ea typeface="Calibri"/>
                          <a:cs typeface="Times New Roman"/>
                        </a:rPr>
                        <a:t>Choix des capteurs </a:t>
                      </a:r>
                      <a:endParaRPr lang="fr-FR" sz="1800" dirty="0"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400" b="1" dirty="0">
                          <a:solidFill>
                            <a:srgbClr val="C00000"/>
                          </a:solidFill>
                          <a:effectLst/>
                          <a:latin typeface="Arial"/>
                          <a:ea typeface="Calibri"/>
                          <a:cs typeface="Times New Roman"/>
                        </a:rPr>
                        <a:t>Programmation</a:t>
                      </a:r>
                      <a:endParaRPr lang="fr-FR" sz="1800" dirty="0"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  <a:p>
                      <a:pPr marL="45720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 dirty="0">
                          <a:solidFill>
                            <a:srgbClr val="C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fr-FR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2778496" y="809203"/>
            <a:ext cx="3587008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marL="342900" indent="-342900">
              <a:buBlip>
                <a:blip r:embed="rId6"/>
              </a:buBlip>
            </a:pPr>
            <a:r>
              <a:rPr lang="fr-FR" sz="2000" b="1" dirty="0"/>
              <a:t>Nouvelle maison des lycéens</a:t>
            </a:r>
          </a:p>
        </p:txBody>
      </p:sp>
    </p:spTree>
    <p:extLst>
      <p:ext uri="{BB962C8B-B14F-4D97-AF65-F5344CB8AC3E}">
        <p14:creationId xmlns:p14="http://schemas.microsoft.com/office/powerpoint/2010/main" val="376836718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Espace réservé du numéro de diapositive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11</a:t>
            </a:fld>
            <a:endParaRPr lang="fr-FR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28528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" name="Image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25" y="23813"/>
            <a:ext cx="539750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mage 15" descr="6a0133f1eae5c5970b013487dbbb4d970c-320wi&amp;sa=X&amp;ei=9o3OTazEDoKh8QOJ_qT1DQ&amp;ved=0CAQQ8wc4iQI&amp;usg=AFQjCNFpDZxd8dEBUDNGnb61t7DgrMtMJw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0"/>
            <a:ext cx="990600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19"/>
          <p:cNvSpPr/>
          <p:nvPr/>
        </p:nvSpPr>
        <p:spPr>
          <a:xfrm>
            <a:off x="1762866" y="809203"/>
            <a:ext cx="5618269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marL="342900" indent="-342900">
              <a:buBlip>
                <a:blip r:embed="rId5"/>
              </a:buBlip>
            </a:pPr>
            <a:r>
              <a:rPr lang="fr-FR" sz="2000" b="1" dirty="0"/>
              <a:t>Poulaillers partagés connectés - </a:t>
            </a:r>
            <a:r>
              <a:rPr lang="fr-FR" sz="2000" b="1" dirty="0" err="1"/>
              <a:t>Cocot'arium</a:t>
            </a:r>
            <a:r>
              <a:rPr lang="fr-FR" sz="2000" b="1" dirty="0"/>
              <a:t> 2.0</a:t>
            </a:r>
          </a:p>
        </p:txBody>
      </p:sp>
      <p:pic>
        <p:nvPicPr>
          <p:cNvPr id="14" name="Picture 4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34925" y="761355"/>
            <a:ext cx="1113889" cy="34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itre 1"/>
          <p:cNvSpPr txBox="1">
            <a:spLocks/>
          </p:cNvSpPr>
          <p:nvPr/>
        </p:nvSpPr>
        <p:spPr>
          <a:xfrm>
            <a:off x="1085850" y="72009"/>
            <a:ext cx="7014542" cy="836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MINI-PROJET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 – EPREUVE E3C BAC STI2D</a:t>
            </a:r>
            <a:endParaRPr kumimoji="0" lang="fr-FR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4925" y="1262545"/>
            <a:ext cx="2700739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fr-FR" dirty="0" smtClean="0">
                <a:solidFill>
                  <a:schemeClr val="tx1"/>
                </a:solidFill>
              </a:rPr>
              <a:t>Travail </a:t>
            </a:r>
            <a:r>
              <a:rPr lang="fr-FR" dirty="0">
                <a:solidFill>
                  <a:schemeClr val="tx1"/>
                </a:solidFill>
              </a:rPr>
              <a:t>en équipe de </a:t>
            </a:r>
            <a:r>
              <a:rPr lang="fr-FR" dirty="0" smtClean="0">
                <a:solidFill>
                  <a:schemeClr val="tx1"/>
                </a:solidFill>
              </a:rPr>
              <a:t>4 ou 5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4925" y="1720840"/>
            <a:ext cx="900157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u="sng" dirty="0"/>
              <a:t>Problématique :</a:t>
            </a:r>
          </a:p>
          <a:p>
            <a:pPr algn="just"/>
            <a:r>
              <a:rPr lang="fr-FR" dirty="0"/>
              <a:t>Le conseil d’administration du lycée souhaite installer dans l’enceinte du lycée un poulailler partagé </a:t>
            </a:r>
            <a:r>
              <a:rPr lang="fr-FR" dirty="0" smtClean="0"/>
              <a:t>connecté. </a:t>
            </a:r>
            <a:r>
              <a:rPr lang="fr-FR" dirty="0"/>
              <a:t>Avec l’association Art et Nat  un concours est lancé portant sur la conception de ce nouveau lieu. Celui-ci pourrait voir le jour si les projets  présentés sont jugés adaptés et inscrits dans une démarche de développement durable. </a:t>
            </a:r>
          </a:p>
          <a:p>
            <a:pPr marL="285750" indent="-285750" algn="just">
              <a:buBlip>
                <a:blip r:embed="rId5"/>
              </a:buBlip>
            </a:pPr>
            <a:r>
              <a:rPr lang="fr-FR" dirty="0" smtClean="0"/>
              <a:t>Comment </a:t>
            </a:r>
            <a:r>
              <a:rPr lang="fr-FR" dirty="0"/>
              <a:t>créer un poulailler partagé connecté ?</a:t>
            </a:r>
          </a:p>
          <a:p>
            <a:pPr marL="285750" indent="-285750" algn="just">
              <a:buBlip>
                <a:blip r:embed="rId5"/>
              </a:buBlip>
            </a:pPr>
            <a:r>
              <a:rPr lang="fr-FR" dirty="0" smtClean="0"/>
              <a:t>Comment </a:t>
            </a:r>
            <a:r>
              <a:rPr lang="fr-FR" dirty="0"/>
              <a:t>intégrer une démarche de développement durable dans cette </a:t>
            </a:r>
            <a:r>
              <a:rPr lang="fr-FR" dirty="0" smtClean="0"/>
              <a:t>conception </a:t>
            </a:r>
            <a:r>
              <a:rPr lang="fr-FR" dirty="0"/>
              <a:t>?</a:t>
            </a:r>
          </a:p>
        </p:txBody>
      </p:sp>
      <p:sp>
        <p:nvSpPr>
          <p:cNvPr id="4" name="Rectangle 3"/>
          <p:cNvSpPr/>
          <p:nvPr/>
        </p:nvSpPr>
        <p:spPr>
          <a:xfrm>
            <a:off x="107504" y="4085589"/>
            <a:ext cx="4572000" cy="230832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fr-FR" b="1" dirty="0" smtClean="0"/>
              <a:t>Mise en situation :</a:t>
            </a:r>
          </a:p>
          <a:p>
            <a:pPr marL="285750" indent="-285750">
              <a:buBlip>
                <a:blip r:embed="rId7"/>
              </a:buBlip>
            </a:pPr>
            <a:r>
              <a:rPr lang="fr-FR" dirty="0" smtClean="0"/>
              <a:t>véritable </a:t>
            </a:r>
            <a:r>
              <a:rPr lang="fr-FR" dirty="0"/>
              <a:t>lieu de rassemblement </a:t>
            </a:r>
            <a:r>
              <a:rPr lang="fr-FR" dirty="0" smtClean="0"/>
              <a:t>pour créer </a:t>
            </a:r>
            <a:r>
              <a:rPr lang="fr-FR" dirty="0"/>
              <a:t>des liens et </a:t>
            </a:r>
            <a:r>
              <a:rPr lang="fr-FR" dirty="0" smtClean="0"/>
              <a:t>partager </a:t>
            </a:r>
            <a:r>
              <a:rPr lang="fr-FR" dirty="0"/>
              <a:t>des moments </a:t>
            </a:r>
            <a:r>
              <a:rPr lang="fr-FR" dirty="0" smtClean="0"/>
              <a:t>ensemble</a:t>
            </a:r>
            <a:endParaRPr lang="fr-FR" dirty="0"/>
          </a:p>
          <a:p>
            <a:pPr marL="285750" indent="-285750">
              <a:buBlip>
                <a:blip r:embed="rId7"/>
              </a:buBlip>
            </a:pPr>
            <a:r>
              <a:rPr lang="fr-FR" dirty="0" smtClean="0"/>
              <a:t>Associer </a:t>
            </a:r>
            <a:r>
              <a:rPr lang="fr-FR" dirty="0"/>
              <a:t>le côté traditionnel du poulailler mais également le côté moderne puisqu’il utilise de nombreuses nouvelles technologies. 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3266" y="3979611"/>
            <a:ext cx="4166338" cy="2520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181501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1357" y="3541713"/>
            <a:ext cx="5449887" cy="3316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Espace réservé du numéro de diapositive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12</a:t>
            </a:fld>
            <a:endParaRPr lang="fr-FR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28528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" name="Image 3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4925" y="23813"/>
            <a:ext cx="539750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mage 15" descr="6a0133f1eae5c5970b013487dbbb4d970c-320wi&amp;sa=X&amp;ei=9o3OTazEDoKh8QOJ_qT1DQ&amp;ved=0CAQQ8wc4iQI&amp;usg=AFQjCNFpDZxd8dEBUDNGnb61t7DgrMtMJw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0"/>
            <a:ext cx="990600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4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34925" y="761355"/>
            <a:ext cx="1113889" cy="34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itre 1"/>
          <p:cNvSpPr txBox="1">
            <a:spLocks/>
          </p:cNvSpPr>
          <p:nvPr/>
        </p:nvSpPr>
        <p:spPr>
          <a:xfrm>
            <a:off x="1085850" y="72009"/>
            <a:ext cx="7014542" cy="836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MINI-PROJET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 – EPREUVE E3C BAC STI2D</a:t>
            </a:r>
            <a:endParaRPr kumimoji="0" lang="fr-FR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9237" y="1241074"/>
            <a:ext cx="910084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u="sng" dirty="0"/>
              <a:t>Le besoin :</a:t>
            </a:r>
          </a:p>
          <a:p>
            <a:pPr marL="285750" indent="-285750" algn="just">
              <a:buBlip>
                <a:blip r:embed="rId7"/>
              </a:buBlip>
            </a:pPr>
            <a:r>
              <a:rPr lang="fr-FR" sz="1600" dirty="0" smtClean="0"/>
              <a:t>Valoriser </a:t>
            </a:r>
            <a:r>
              <a:rPr lang="fr-FR" sz="1600" dirty="0"/>
              <a:t>les déchets verts produits par le lycée</a:t>
            </a:r>
          </a:p>
          <a:p>
            <a:pPr marL="285750" indent="-285750" algn="just">
              <a:buBlip>
                <a:blip r:embed="rId7"/>
              </a:buBlip>
            </a:pPr>
            <a:r>
              <a:rPr lang="fr-FR" sz="1600" dirty="0" smtClean="0"/>
              <a:t>Produire </a:t>
            </a:r>
            <a:r>
              <a:rPr lang="fr-FR" sz="1600" dirty="0"/>
              <a:t>des œufs à moindre coût en respectant le bien-être animal</a:t>
            </a:r>
          </a:p>
          <a:p>
            <a:pPr marL="285750" indent="-285750" algn="just">
              <a:buBlip>
                <a:blip r:embed="rId7"/>
              </a:buBlip>
            </a:pPr>
            <a:r>
              <a:rPr lang="fr-FR" sz="1600" dirty="0" smtClean="0"/>
              <a:t>Optimiser </a:t>
            </a:r>
            <a:r>
              <a:rPr lang="fr-FR" sz="1600" dirty="0"/>
              <a:t>les interventions humaines en automatisant certaines fonctions (niveau nourriture, apport en eau, chauffage, aération, ...)</a:t>
            </a:r>
          </a:p>
          <a:p>
            <a:pPr marL="285750" indent="-285750" algn="just">
              <a:buBlip>
                <a:blip r:embed="rId7"/>
              </a:buBlip>
            </a:pPr>
            <a:r>
              <a:rPr lang="fr-FR" sz="1600" dirty="0" smtClean="0"/>
              <a:t>Reconnecter </a:t>
            </a:r>
            <a:r>
              <a:rPr lang="fr-FR" sz="1600" dirty="0"/>
              <a:t>les lycéens avec le vivant pour une prise de conscience écologique</a:t>
            </a:r>
          </a:p>
          <a:p>
            <a:pPr marL="285750" indent="-285750" algn="just">
              <a:buBlip>
                <a:blip r:embed="rId7"/>
              </a:buBlip>
            </a:pPr>
            <a:r>
              <a:rPr lang="fr-FR" sz="1600" dirty="0" smtClean="0"/>
              <a:t>Créer </a:t>
            </a:r>
            <a:r>
              <a:rPr lang="fr-FR" sz="1600" dirty="0"/>
              <a:t>du lien social entre les différents acteurs de l'établissement (élèves, professeurs, personnels administratifs, vie scolaire,...)</a:t>
            </a:r>
          </a:p>
          <a:p>
            <a:pPr marL="285750" indent="-285750" algn="just">
              <a:buBlip>
                <a:blip r:embed="rId7"/>
              </a:buBlip>
            </a:pPr>
            <a:r>
              <a:rPr lang="fr-FR" sz="1600" dirty="0" smtClean="0"/>
              <a:t>Produire </a:t>
            </a:r>
            <a:r>
              <a:rPr lang="fr-FR" sz="1600" dirty="0"/>
              <a:t>l’énergie nécessaire aux fonctions automatisées de la manière la moins impactante </a:t>
            </a:r>
            <a:r>
              <a:rPr lang="fr-FR" sz="1600" dirty="0" smtClean="0"/>
              <a:t>possible </a:t>
            </a:r>
            <a:r>
              <a:rPr lang="fr-FR" sz="1600" dirty="0"/>
              <a:t>sur l’environnement.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762866" y="809203"/>
            <a:ext cx="5618269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marL="342900" indent="-342900">
              <a:buBlip>
                <a:blip r:embed="rId7"/>
              </a:buBlip>
            </a:pPr>
            <a:r>
              <a:rPr lang="fr-FR" sz="2000" b="1" dirty="0"/>
              <a:t>Poulaillers partagés connectés - </a:t>
            </a:r>
            <a:r>
              <a:rPr lang="fr-FR" sz="2000" b="1" dirty="0" err="1"/>
              <a:t>Cocot'arium</a:t>
            </a:r>
            <a:r>
              <a:rPr lang="fr-FR" sz="2000" b="1" dirty="0"/>
              <a:t> 2.0</a:t>
            </a:r>
          </a:p>
        </p:txBody>
      </p:sp>
    </p:spTree>
    <p:extLst>
      <p:ext uri="{BB962C8B-B14F-4D97-AF65-F5344CB8AC3E}">
        <p14:creationId xmlns:p14="http://schemas.microsoft.com/office/powerpoint/2010/main" val="161080625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Espace réservé du numéro de diapositive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13</a:t>
            </a:fld>
            <a:endParaRPr lang="fr-FR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28528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" name="Image 3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4925" y="23813"/>
            <a:ext cx="539750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mage 15" descr="6a0133f1eae5c5970b013487dbbb4d970c-320wi&amp;sa=X&amp;ei=9o3OTazEDoKh8QOJ_qT1DQ&amp;ved=0CAQQ8wc4iQI&amp;usg=AFQjCNFpDZxd8dEBUDNGnb61t7DgrMtMJw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0"/>
            <a:ext cx="990600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4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34925" y="761355"/>
            <a:ext cx="1113889" cy="34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itre 1"/>
          <p:cNvSpPr txBox="1">
            <a:spLocks/>
          </p:cNvSpPr>
          <p:nvPr/>
        </p:nvSpPr>
        <p:spPr>
          <a:xfrm>
            <a:off x="1085850" y="72009"/>
            <a:ext cx="7014542" cy="836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MINI-PROJET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 – EPREUVE E3C BAC STI2D</a:t>
            </a:r>
            <a:endParaRPr kumimoji="0" lang="fr-FR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850" y="1844824"/>
            <a:ext cx="6942534" cy="48614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149997" y="1395559"/>
            <a:ext cx="45305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Diagramme des cas d’utilisation opérationnel :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762866" y="809203"/>
            <a:ext cx="5618269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marL="342900" indent="-342900">
              <a:buBlip>
                <a:blip r:embed="rId8"/>
              </a:buBlip>
            </a:pPr>
            <a:r>
              <a:rPr lang="fr-FR" sz="2000" b="1" dirty="0"/>
              <a:t>Poulaillers partagés connectés - </a:t>
            </a:r>
            <a:r>
              <a:rPr lang="fr-FR" sz="2000" b="1" dirty="0" err="1"/>
              <a:t>Cocot'arium</a:t>
            </a:r>
            <a:r>
              <a:rPr lang="fr-FR" sz="2000" b="1" dirty="0"/>
              <a:t> 2.0</a:t>
            </a:r>
          </a:p>
        </p:txBody>
      </p:sp>
    </p:spTree>
    <p:extLst>
      <p:ext uri="{BB962C8B-B14F-4D97-AF65-F5344CB8AC3E}">
        <p14:creationId xmlns:p14="http://schemas.microsoft.com/office/powerpoint/2010/main" val="355665946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Espace réservé du numéro de diapositive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14</a:t>
            </a:fld>
            <a:endParaRPr lang="fr-FR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28528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" name="Image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25" y="23813"/>
            <a:ext cx="539750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mage 15" descr="6a0133f1eae5c5970b013487dbbb4d970c-320wi&amp;sa=X&amp;ei=9o3OTazEDoKh8QOJ_qT1DQ&amp;ved=0CAQQ8wc4iQI&amp;usg=AFQjCNFpDZxd8dEBUDNGnb61t7DgrMtMJw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0"/>
            <a:ext cx="990600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4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34925" y="761355"/>
            <a:ext cx="1113889" cy="34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itre 1"/>
          <p:cNvSpPr txBox="1">
            <a:spLocks/>
          </p:cNvSpPr>
          <p:nvPr/>
        </p:nvSpPr>
        <p:spPr>
          <a:xfrm>
            <a:off x="1085850" y="72009"/>
            <a:ext cx="7014542" cy="836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MINI-PROJET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 – EPREUVE E3C BAC STI2D</a:t>
            </a:r>
            <a:endParaRPr kumimoji="0" lang="fr-FR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2357" y="1214016"/>
            <a:ext cx="47456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u="sng" dirty="0"/>
              <a:t>Liste des études:</a:t>
            </a:r>
          </a:p>
        </p:txBody>
      </p:sp>
      <p:graphicFrame>
        <p:nvGraphicFramePr>
          <p:cNvPr id="2" name="Tableau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9791162"/>
              </p:ext>
            </p:extLst>
          </p:nvPr>
        </p:nvGraphicFramePr>
        <p:xfrm>
          <a:off x="179512" y="1583348"/>
          <a:ext cx="8712968" cy="5047488"/>
        </p:xfrm>
        <a:graphic>
          <a:graphicData uri="http://schemas.openxmlformats.org/drawingml/2006/table">
            <a:tbl>
              <a:tblPr firstRow="1" firstCol="1" bandRow="1"/>
              <a:tblGrid>
                <a:gridCol w="4346589"/>
                <a:gridCol w="4366379"/>
              </a:tblGrid>
              <a:tr h="123360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b="1" u="sng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Elève 1 :</a:t>
                      </a:r>
                      <a:endParaRPr lang="fr-FR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b="1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Conception de la structure</a:t>
                      </a:r>
                      <a:endParaRPr lang="fr-FR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200" b="1">
                          <a:solidFill>
                            <a:srgbClr val="C00000"/>
                          </a:solidFill>
                          <a:effectLst/>
                          <a:latin typeface="Arial"/>
                          <a:ea typeface="Calibri"/>
                          <a:cs typeface="Times New Roman"/>
                        </a:rPr>
                        <a:t>Modélisation et pré dimensionnement des éléments de charpente</a:t>
                      </a:r>
                      <a:endParaRPr lang="fr-FR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200" b="1">
                          <a:solidFill>
                            <a:srgbClr val="C00000"/>
                          </a:solidFill>
                          <a:effectLst/>
                          <a:latin typeface="Arial"/>
                          <a:ea typeface="Calibri"/>
                          <a:cs typeface="Times New Roman"/>
                        </a:rPr>
                        <a:t>Etude comparative des matériaux</a:t>
                      </a:r>
                      <a:endParaRPr lang="fr-FR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200" b="1">
                          <a:solidFill>
                            <a:srgbClr val="C00000"/>
                          </a:solidFill>
                          <a:effectLst/>
                          <a:latin typeface="Arial"/>
                          <a:ea typeface="Calibri"/>
                          <a:cs typeface="Times New Roman"/>
                        </a:rPr>
                        <a:t>Etude de l’isolation / étanchéité</a:t>
                      </a:r>
                      <a:endParaRPr lang="fr-FR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45720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b="1">
                          <a:solidFill>
                            <a:srgbClr val="C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fr-FR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6" marR="6811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b="1" u="sng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Elève 2 :</a:t>
                      </a:r>
                      <a:endParaRPr lang="fr-FR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b="1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Conception du système d’alimentation en grain</a:t>
                      </a:r>
                      <a:endParaRPr lang="fr-FR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200" b="1">
                          <a:solidFill>
                            <a:srgbClr val="C00000"/>
                          </a:solidFill>
                          <a:effectLst/>
                          <a:latin typeface="Arial"/>
                          <a:ea typeface="Calibri"/>
                          <a:cs typeface="Times New Roman"/>
                        </a:rPr>
                        <a:t>Etude mécanique</a:t>
                      </a:r>
                      <a:endParaRPr lang="fr-FR" sz="1600"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200" b="1">
                          <a:solidFill>
                            <a:srgbClr val="C00000"/>
                          </a:solidFill>
                          <a:effectLst/>
                          <a:latin typeface="Arial"/>
                          <a:ea typeface="Calibri"/>
                          <a:cs typeface="Times New Roman"/>
                        </a:rPr>
                        <a:t>Conception</a:t>
                      </a:r>
                      <a:endParaRPr lang="fr-FR" sz="1600"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  <a:p>
                      <a:pPr marL="45720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b="1">
                          <a:solidFill>
                            <a:srgbClr val="C00000"/>
                          </a:solidFill>
                          <a:effectLst/>
                          <a:latin typeface="Arial"/>
                          <a:ea typeface="Calibri"/>
                          <a:cs typeface="Times New Roman"/>
                        </a:rPr>
                        <a:t> </a:t>
                      </a:r>
                      <a:endParaRPr lang="fr-FR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6" marR="6811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8606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b="1" u="sng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Elève 3 :</a:t>
                      </a:r>
                      <a:endParaRPr lang="fr-FR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b="1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Production et stockage de l’électricité pour assurer l’autonomie énergétique du poulailler</a:t>
                      </a:r>
                      <a:endParaRPr lang="fr-FR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-"/>
                      </a:pPr>
                      <a:r>
                        <a:rPr lang="fr-FR" sz="1200" b="1">
                          <a:solidFill>
                            <a:srgbClr val="C00000"/>
                          </a:solidFill>
                          <a:effectLst/>
                          <a:latin typeface="Arial"/>
                          <a:ea typeface="Calibri"/>
                          <a:cs typeface="Calibri"/>
                        </a:rPr>
                        <a:t>Estimation des besoins électriques</a:t>
                      </a:r>
                      <a:endParaRPr lang="fr-FR" sz="1600">
                        <a:effectLst/>
                        <a:latin typeface="Calibri"/>
                        <a:ea typeface="Calibri"/>
                        <a:cs typeface="Calibri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200" b="1">
                          <a:solidFill>
                            <a:srgbClr val="C00000"/>
                          </a:solidFill>
                          <a:effectLst/>
                          <a:latin typeface="Arial"/>
                          <a:ea typeface="Calibri"/>
                          <a:cs typeface="Times New Roman"/>
                        </a:rPr>
                        <a:t>Dimensionnement, choix matériel, optimisation rendement et position</a:t>
                      </a:r>
                      <a:endParaRPr lang="fr-FR" sz="1600"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116" marR="6811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b="1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fr-FR" sz="1200" b="1" u="sng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Elève 4 :</a:t>
                      </a:r>
                      <a:endParaRPr lang="fr-FR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b="1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Automatisation de la régulation thermique à l’intérieur du poulailler (maintien d’une température minimale durant la nuit) et commande du chauffage par relais.</a:t>
                      </a:r>
                      <a:endParaRPr lang="fr-FR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b="1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Automatisation de l‘alimentation en grain</a:t>
                      </a:r>
                      <a:endParaRPr lang="fr-FR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200" b="1">
                          <a:solidFill>
                            <a:srgbClr val="C00000"/>
                          </a:solidFill>
                          <a:effectLst/>
                          <a:latin typeface="Arial"/>
                          <a:ea typeface="Calibri"/>
                          <a:cs typeface="Times New Roman"/>
                        </a:rPr>
                        <a:t>Choix des capteurs </a:t>
                      </a:r>
                      <a:endParaRPr lang="fr-FR" sz="1600"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200" b="1">
                          <a:solidFill>
                            <a:srgbClr val="C00000"/>
                          </a:solidFill>
                          <a:effectLst/>
                          <a:latin typeface="Arial"/>
                          <a:ea typeface="Calibri"/>
                          <a:cs typeface="Times New Roman"/>
                        </a:rPr>
                        <a:t>Programmation</a:t>
                      </a:r>
                      <a:endParaRPr lang="fr-FR" sz="1600"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  <a:p>
                      <a:pPr marL="45720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b="1">
                          <a:solidFill>
                            <a:srgbClr val="C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fr-FR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6" marR="6811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6229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b="1" u="sng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Elève 5 :</a:t>
                      </a:r>
                      <a:endParaRPr lang="fr-FR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b="1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Automatisation de la ventilation à l’intérieur du poulailler (Limitation de l’élévation de la température) et affichage température.</a:t>
                      </a:r>
                      <a:endParaRPr lang="fr-FR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b="1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Gestion de l’alimentation en eau : récupération de l’eau de pluie / Stockage /  maintien du niveau dans l’abreuvoir.</a:t>
                      </a:r>
                      <a:endParaRPr lang="fr-FR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200" b="1">
                          <a:solidFill>
                            <a:srgbClr val="C00000"/>
                          </a:solidFill>
                          <a:effectLst/>
                          <a:latin typeface="Arial"/>
                          <a:ea typeface="Calibri"/>
                          <a:cs typeface="Times New Roman"/>
                        </a:rPr>
                        <a:t>Choix des capteurs </a:t>
                      </a:r>
                      <a:endParaRPr lang="fr-FR" sz="1600"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200" b="1">
                          <a:solidFill>
                            <a:srgbClr val="C00000"/>
                          </a:solidFill>
                          <a:effectLst/>
                          <a:latin typeface="Arial"/>
                          <a:ea typeface="Calibri"/>
                          <a:cs typeface="Times New Roman"/>
                        </a:rPr>
                        <a:t>Programmation</a:t>
                      </a:r>
                      <a:endParaRPr lang="fr-FR" sz="1600"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  <a:p>
                      <a:pPr marL="45720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200" b="1"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fr-FR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6" marR="6811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6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13" name="Rectangle 12"/>
          <p:cNvSpPr/>
          <p:nvPr/>
        </p:nvSpPr>
        <p:spPr>
          <a:xfrm>
            <a:off x="1762866" y="809203"/>
            <a:ext cx="5618269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marL="342900" indent="-342900">
              <a:buBlip>
                <a:blip r:embed="rId6"/>
              </a:buBlip>
            </a:pPr>
            <a:r>
              <a:rPr lang="fr-FR" sz="2000" b="1" dirty="0"/>
              <a:t>Poulaillers partagés connectés - </a:t>
            </a:r>
            <a:r>
              <a:rPr lang="fr-FR" sz="2000" b="1" dirty="0" err="1"/>
              <a:t>Cocot'arium</a:t>
            </a:r>
            <a:r>
              <a:rPr lang="fr-FR" sz="2000" b="1" dirty="0"/>
              <a:t> 2.0</a:t>
            </a:r>
          </a:p>
        </p:txBody>
      </p:sp>
    </p:spTree>
    <p:extLst>
      <p:ext uri="{BB962C8B-B14F-4D97-AF65-F5344CB8AC3E}">
        <p14:creationId xmlns:p14="http://schemas.microsoft.com/office/powerpoint/2010/main" val="34966892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4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34925" y="761355"/>
            <a:ext cx="1113889" cy="34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1" name="Espace réservé du numéro de diapositive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15</a:t>
            </a:fld>
            <a:endParaRPr lang="fr-FR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28528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" name="Image 3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4925" y="23813"/>
            <a:ext cx="539750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mage 15" descr="6a0133f1eae5c5970b013487dbbb4d970c-320wi&amp;sa=X&amp;ei=9o3OTazEDoKh8QOJ_qT1DQ&amp;ved=0CAQQ8wc4iQI&amp;usg=AFQjCNFpDZxd8dEBUDNGnb61t7DgrMtMJw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0"/>
            <a:ext cx="990600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19"/>
          <p:cNvSpPr/>
          <p:nvPr/>
        </p:nvSpPr>
        <p:spPr>
          <a:xfrm>
            <a:off x="561832" y="809203"/>
            <a:ext cx="8020337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marL="342900" indent="-342900">
              <a:buBlip>
                <a:blip r:embed="rId6"/>
              </a:buBlip>
            </a:pPr>
            <a:r>
              <a:rPr lang="fr-FR" sz="2000" b="1" dirty="0"/>
              <a:t>Récupération des eaux de pluie d'une structure autoportante RECUP'O</a:t>
            </a:r>
          </a:p>
        </p:txBody>
      </p:sp>
      <p:sp>
        <p:nvSpPr>
          <p:cNvPr id="16" name="Titre 1"/>
          <p:cNvSpPr txBox="1">
            <a:spLocks/>
          </p:cNvSpPr>
          <p:nvPr/>
        </p:nvSpPr>
        <p:spPr>
          <a:xfrm>
            <a:off x="1085850" y="72009"/>
            <a:ext cx="7014542" cy="836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MINI-PROJET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 – EPREUVE E3C BAC STI2D</a:t>
            </a:r>
            <a:endParaRPr kumimoji="0" lang="fr-FR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4925" y="1262545"/>
            <a:ext cx="2700739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fr-FR" dirty="0" smtClean="0">
                <a:solidFill>
                  <a:schemeClr val="tx1"/>
                </a:solidFill>
              </a:rPr>
              <a:t>Travail </a:t>
            </a:r>
            <a:r>
              <a:rPr lang="fr-FR" dirty="0">
                <a:solidFill>
                  <a:schemeClr val="tx1"/>
                </a:solidFill>
              </a:rPr>
              <a:t>en équipe de </a:t>
            </a:r>
            <a:r>
              <a:rPr lang="fr-FR" dirty="0" smtClean="0">
                <a:solidFill>
                  <a:schemeClr val="tx1"/>
                </a:solidFill>
              </a:rPr>
              <a:t>4 ou 5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4925" y="1720840"/>
            <a:ext cx="900157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u="sng" dirty="0"/>
              <a:t>Problématique :</a:t>
            </a:r>
          </a:p>
          <a:p>
            <a:pPr algn="just"/>
            <a:r>
              <a:rPr lang="fr-FR" dirty="0"/>
              <a:t>Vous faites partie de la société EcH2O. Vous êtes l’équipe chargée de la conception de cet abri révolutionnaire pour répondre aux problèmes suivants :</a:t>
            </a:r>
          </a:p>
          <a:p>
            <a:pPr marL="285750" indent="-285750" algn="just">
              <a:buBlip>
                <a:blip r:embed="rId6"/>
              </a:buBlip>
            </a:pPr>
            <a:r>
              <a:rPr lang="fr-FR" dirty="0" smtClean="0"/>
              <a:t>Comment </a:t>
            </a:r>
            <a:r>
              <a:rPr lang="fr-FR" dirty="0"/>
              <a:t>collecter l'eau de pluie tombant sur la structure ?</a:t>
            </a:r>
          </a:p>
          <a:p>
            <a:pPr marL="285750" indent="-285750" algn="just">
              <a:buBlip>
                <a:blip r:embed="rId6"/>
              </a:buBlip>
            </a:pPr>
            <a:r>
              <a:rPr lang="fr-FR" dirty="0" smtClean="0"/>
              <a:t>Comment </a:t>
            </a:r>
            <a:r>
              <a:rPr lang="fr-FR" dirty="0"/>
              <a:t>permettre la recharge des batteries alimentant la gestion de l'arrosage ?</a:t>
            </a:r>
          </a:p>
        </p:txBody>
      </p:sp>
      <p:sp>
        <p:nvSpPr>
          <p:cNvPr id="4" name="Rectangle 3"/>
          <p:cNvSpPr/>
          <p:nvPr/>
        </p:nvSpPr>
        <p:spPr>
          <a:xfrm>
            <a:off x="107504" y="4085589"/>
            <a:ext cx="4680520" cy="230832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b="1" dirty="0" smtClean="0"/>
              <a:t>Mise en situation :</a:t>
            </a:r>
          </a:p>
          <a:p>
            <a:pPr marL="285750" indent="-285750">
              <a:buBlip>
                <a:blip r:embed="rId7"/>
              </a:buBlip>
            </a:pPr>
            <a:r>
              <a:rPr lang="fr-FR" dirty="0" smtClean="0"/>
              <a:t>Mauvaise répartition de la pluie </a:t>
            </a:r>
            <a:r>
              <a:rPr lang="fr-FR" dirty="0"/>
              <a:t>dans l'année : </a:t>
            </a:r>
            <a:r>
              <a:rPr lang="fr-FR" dirty="0" smtClean="0"/>
              <a:t>stocker </a:t>
            </a:r>
            <a:r>
              <a:rPr lang="fr-FR" dirty="0"/>
              <a:t>l'eau pour en faire un "réservoir d'énergie".</a:t>
            </a:r>
          </a:p>
          <a:p>
            <a:pPr marL="285750" indent="-285750">
              <a:buBlip>
                <a:blip r:embed="rId7"/>
              </a:buBlip>
            </a:pPr>
            <a:r>
              <a:rPr lang="fr-FR" dirty="0" smtClean="0"/>
              <a:t>Mise en </a:t>
            </a:r>
            <a:r>
              <a:rPr lang="fr-FR" dirty="0"/>
              <a:t>place </a:t>
            </a:r>
            <a:r>
              <a:rPr lang="fr-FR" dirty="0" smtClean="0"/>
              <a:t>d’un </a:t>
            </a:r>
            <a:r>
              <a:rPr lang="fr-FR" dirty="0"/>
              <a:t>système de récupération des eaux de </a:t>
            </a:r>
            <a:r>
              <a:rPr lang="fr-FR" dirty="0" smtClean="0"/>
              <a:t>pluie</a:t>
            </a:r>
          </a:p>
          <a:p>
            <a:pPr marL="285750" indent="-285750">
              <a:buBlip>
                <a:blip r:embed="rId7"/>
              </a:buBlip>
            </a:pPr>
            <a:r>
              <a:rPr lang="fr-FR" dirty="0" smtClean="0"/>
              <a:t>Permettre de </a:t>
            </a:r>
            <a:r>
              <a:rPr lang="fr-FR" dirty="0"/>
              <a:t>générer </a:t>
            </a:r>
            <a:r>
              <a:rPr lang="fr-FR" dirty="0" smtClean="0"/>
              <a:t>l'électricité nécessaire </a:t>
            </a:r>
            <a:r>
              <a:rPr lang="fr-FR" dirty="0"/>
              <a:t>à l'utilisation de l'eau.</a:t>
            </a: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1311" y="3590104"/>
            <a:ext cx="4003177" cy="284583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36585953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Espace réservé du numéro de diapositive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16</a:t>
            </a:fld>
            <a:endParaRPr lang="fr-FR" dirty="0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28528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" name="Image 3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4925" y="23813"/>
            <a:ext cx="539750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mage 15" descr="6a0133f1eae5c5970b013487dbbb4d970c-320wi&amp;sa=X&amp;ei=9o3OTazEDoKh8QOJ_qT1DQ&amp;ved=0CAQQ8wc4iQI&amp;usg=AFQjCNFpDZxd8dEBUDNGnb61t7DgrMtMJw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0"/>
            <a:ext cx="990600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4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34925" y="761355"/>
            <a:ext cx="1113889" cy="34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itre 1"/>
          <p:cNvSpPr txBox="1">
            <a:spLocks/>
          </p:cNvSpPr>
          <p:nvPr/>
        </p:nvSpPr>
        <p:spPr>
          <a:xfrm>
            <a:off x="1085850" y="72009"/>
            <a:ext cx="7014542" cy="836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MINI-PROJET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 – EPREUVE E3C BAC STI2D</a:t>
            </a:r>
            <a:endParaRPr kumimoji="0" lang="fr-FR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9237" y="1241074"/>
            <a:ext cx="9100849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u="sng" dirty="0"/>
              <a:t>Le besoin :</a:t>
            </a:r>
          </a:p>
          <a:p>
            <a:pPr algn="just"/>
            <a:r>
              <a:rPr lang="fr-FR" sz="1600" dirty="0"/>
              <a:t>La demande des clients d'EcH2O est d’avoir un produit répondant aux fonctions suivantes :</a:t>
            </a:r>
          </a:p>
          <a:p>
            <a:pPr marL="285750" indent="-285750" algn="just">
              <a:buBlip>
                <a:blip r:embed="rId7"/>
              </a:buBlip>
            </a:pPr>
            <a:r>
              <a:rPr lang="fr-FR" sz="1600" dirty="0" smtClean="0"/>
              <a:t>Récupérer </a:t>
            </a:r>
            <a:r>
              <a:rPr lang="fr-FR" sz="1600" dirty="0"/>
              <a:t>les eaux de pluie tombant sur la couverture de la structure (</a:t>
            </a:r>
            <a:r>
              <a:rPr lang="fr-FR" sz="1600" dirty="0" smtClean="0"/>
              <a:t>12 m²</a:t>
            </a:r>
            <a:r>
              <a:rPr lang="fr-FR" sz="1600" dirty="0"/>
              <a:t>).</a:t>
            </a:r>
          </a:p>
          <a:p>
            <a:pPr marL="285750" indent="-285750" algn="just">
              <a:buBlip>
                <a:blip r:embed="rId7"/>
              </a:buBlip>
            </a:pPr>
            <a:r>
              <a:rPr lang="fr-FR" sz="1600" dirty="0" smtClean="0"/>
              <a:t>Récupérer </a:t>
            </a:r>
            <a:r>
              <a:rPr lang="fr-FR" sz="1600" dirty="0"/>
              <a:t>et stocker l'énergie électrique nécessaire à l'arrosage (éolien et turbine)</a:t>
            </a:r>
          </a:p>
          <a:p>
            <a:pPr marL="285750" indent="-285750" algn="just">
              <a:buBlip>
                <a:blip r:embed="rId7"/>
              </a:buBlip>
            </a:pPr>
            <a:r>
              <a:rPr lang="fr-FR" sz="1600" dirty="0" smtClean="0"/>
              <a:t>Utiliser </a:t>
            </a:r>
            <a:r>
              <a:rPr lang="fr-FR" sz="1600" dirty="0"/>
              <a:t>des cuves de stockage standard de </a:t>
            </a:r>
            <a:r>
              <a:rPr lang="fr-FR" sz="1600" dirty="0" smtClean="0"/>
              <a:t>2 m</a:t>
            </a:r>
            <a:r>
              <a:rPr lang="fr-FR" sz="1600" baseline="30000" dirty="0" smtClean="0"/>
              <a:t>3</a:t>
            </a:r>
            <a:endParaRPr lang="fr-FR" sz="1600" baseline="30000" dirty="0"/>
          </a:p>
          <a:p>
            <a:pPr marL="285750" indent="-285750" algn="just">
              <a:buBlip>
                <a:blip r:embed="rId7"/>
              </a:buBlip>
            </a:pPr>
            <a:r>
              <a:rPr lang="fr-FR" sz="1600" dirty="0" smtClean="0"/>
              <a:t>Piloter </a:t>
            </a:r>
            <a:r>
              <a:rPr lang="fr-FR" sz="1600" dirty="0"/>
              <a:t>l'arrosage du jardin attenant à cette structure</a:t>
            </a:r>
          </a:p>
          <a:p>
            <a:pPr marL="285750" indent="-285750" algn="just">
              <a:buBlip>
                <a:blip r:embed="rId7"/>
              </a:buBlip>
            </a:pPr>
            <a:r>
              <a:rPr lang="fr-FR" sz="1600" dirty="0" smtClean="0"/>
              <a:t>Encombrement </a:t>
            </a:r>
            <a:r>
              <a:rPr lang="fr-FR" sz="1600" dirty="0"/>
              <a:t>maximum au sol : </a:t>
            </a:r>
            <a:r>
              <a:rPr lang="fr-FR" sz="1600" dirty="0" smtClean="0"/>
              <a:t>5 m </a:t>
            </a:r>
            <a:r>
              <a:rPr lang="fr-FR" sz="1600" dirty="0"/>
              <a:t>x 2,5 m : surface d'une place de parking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61832" y="809203"/>
            <a:ext cx="8020337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marL="342900" indent="-342900">
              <a:buBlip>
                <a:blip r:embed="rId7"/>
              </a:buBlip>
            </a:pPr>
            <a:r>
              <a:rPr lang="fr-FR" sz="2000" b="1" dirty="0"/>
              <a:t>Récupération des eaux de pluie d'une structure autoportante RECUP'O</a:t>
            </a:r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3151266"/>
            <a:ext cx="3565615" cy="30811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470" y="3035638"/>
            <a:ext cx="5424142" cy="36101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585346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Espace réservé du numéro de diapositive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17</a:t>
            </a:fld>
            <a:endParaRPr lang="fr-FR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28528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" name="Image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25" y="23813"/>
            <a:ext cx="539750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mage 15" descr="6a0133f1eae5c5970b013487dbbb4d970c-320wi&amp;sa=X&amp;ei=9o3OTazEDoKh8QOJ_qT1DQ&amp;ved=0CAQQ8wc4iQI&amp;usg=AFQjCNFpDZxd8dEBUDNGnb61t7DgrMtMJw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0"/>
            <a:ext cx="990600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4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34925" y="761355"/>
            <a:ext cx="1113889" cy="34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itre 1"/>
          <p:cNvSpPr txBox="1">
            <a:spLocks/>
          </p:cNvSpPr>
          <p:nvPr/>
        </p:nvSpPr>
        <p:spPr>
          <a:xfrm>
            <a:off x="1085850" y="72009"/>
            <a:ext cx="7014542" cy="836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MINI-PROJET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 – EPREUVE E3C BAC STI2D</a:t>
            </a:r>
            <a:endParaRPr kumimoji="0" lang="fr-FR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2357" y="1214016"/>
            <a:ext cx="47456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u="sng" dirty="0"/>
              <a:t>Liste des études:</a:t>
            </a:r>
          </a:p>
        </p:txBody>
      </p:sp>
      <p:graphicFrame>
        <p:nvGraphicFramePr>
          <p:cNvPr id="2" name="Tableau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1806036"/>
              </p:ext>
            </p:extLst>
          </p:nvPr>
        </p:nvGraphicFramePr>
        <p:xfrm>
          <a:off x="179512" y="1583348"/>
          <a:ext cx="8712968" cy="4820537"/>
        </p:xfrm>
        <a:graphic>
          <a:graphicData uri="http://schemas.openxmlformats.org/drawingml/2006/table">
            <a:tbl>
              <a:tblPr firstRow="1" firstCol="1" bandRow="1"/>
              <a:tblGrid>
                <a:gridCol w="4346589"/>
                <a:gridCol w="4366379"/>
              </a:tblGrid>
              <a:tr h="123360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 u="sng"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Elève 1 :</a:t>
                      </a:r>
                      <a:endParaRPr lang="fr-FR" sz="1800"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Conception du système de récupération de l’énergie de l’eau (ex : turbine)</a:t>
                      </a:r>
                      <a:endParaRPr lang="fr-FR" sz="1800"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400" b="1">
                          <a:solidFill>
                            <a:srgbClr val="C00000"/>
                          </a:solidFill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Etude mécanique</a:t>
                      </a:r>
                      <a:endParaRPr lang="fr-FR" sz="1800"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400" b="1">
                          <a:solidFill>
                            <a:srgbClr val="C00000"/>
                          </a:solidFill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Conception du système</a:t>
                      </a:r>
                      <a:endParaRPr lang="fr-FR" sz="1800"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400" b="1">
                          <a:solidFill>
                            <a:srgbClr val="C00000"/>
                          </a:solidFill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Optimisation des quantités de matière</a:t>
                      </a:r>
                      <a:endParaRPr lang="fr-FR" sz="1800"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 u="sng"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Elève 2 :</a:t>
                      </a:r>
                      <a:endParaRPr lang="fr-FR" sz="1800"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Production d'énergie électrique (éolien), choix de la gestion et stockage de l’électricité par batterie</a:t>
                      </a:r>
                      <a:endParaRPr lang="fr-FR" sz="1800"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400" b="1">
                          <a:solidFill>
                            <a:srgbClr val="C00000"/>
                          </a:solidFill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Choix matériel,</a:t>
                      </a:r>
                      <a:endParaRPr lang="fr-FR" sz="1800"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400" b="1">
                          <a:solidFill>
                            <a:srgbClr val="C00000"/>
                          </a:solidFill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Optimisation rendement </a:t>
                      </a:r>
                      <a:endParaRPr lang="fr-FR" sz="1800"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>
                          <a:solidFill>
                            <a:srgbClr val="C00000"/>
                          </a:solidFill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 </a:t>
                      </a:r>
                      <a:endParaRPr lang="fr-FR" sz="1800"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8606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 u="sng"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Elève 3 :</a:t>
                      </a:r>
                      <a:endParaRPr lang="fr-FR" sz="1800"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Conception de la couverture du système</a:t>
                      </a:r>
                      <a:endParaRPr lang="fr-FR" sz="1800"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400" b="1">
                          <a:solidFill>
                            <a:srgbClr val="C00000"/>
                          </a:solidFill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Etude</a:t>
                      </a:r>
                      <a:endParaRPr lang="fr-FR" sz="1800"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400" b="1">
                          <a:solidFill>
                            <a:srgbClr val="C00000"/>
                          </a:solidFill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Conception</a:t>
                      </a:r>
                      <a:endParaRPr lang="fr-FR" sz="1800"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400" b="1">
                          <a:solidFill>
                            <a:srgbClr val="C00000"/>
                          </a:solidFill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Optimisation des quantités de matière</a:t>
                      </a:r>
                      <a:endParaRPr lang="fr-FR" sz="1800"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 u="sng"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Elève 4 :</a:t>
                      </a:r>
                      <a:endParaRPr lang="fr-FR" sz="1800"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Automatisation de l’arrosage et gestion du niveau de l’eau</a:t>
                      </a:r>
                      <a:endParaRPr lang="fr-FR" sz="1800"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400" b="1">
                          <a:solidFill>
                            <a:srgbClr val="C00000"/>
                          </a:solidFill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Choix des capteurs </a:t>
                      </a:r>
                      <a:endParaRPr lang="fr-FR" sz="1800"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400" b="1">
                          <a:solidFill>
                            <a:srgbClr val="C00000"/>
                          </a:solidFill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Programmation</a:t>
                      </a:r>
                      <a:endParaRPr lang="fr-FR" sz="1800"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6229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 u="sng"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Elève 5 :</a:t>
                      </a:r>
                      <a:endParaRPr lang="fr-FR" sz="1800"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Conception du système de récupération, stockage et gestion du trop plein mécanique de l'eau</a:t>
                      </a:r>
                      <a:endParaRPr lang="fr-FR" sz="1800"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400" b="1">
                          <a:solidFill>
                            <a:srgbClr val="C00000"/>
                          </a:solidFill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Etude</a:t>
                      </a:r>
                      <a:endParaRPr lang="fr-FR" sz="1800"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400" b="1">
                          <a:solidFill>
                            <a:srgbClr val="C00000"/>
                          </a:solidFill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Conception</a:t>
                      </a:r>
                      <a:endParaRPr lang="fr-FR" sz="1800"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400" b="1">
                          <a:solidFill>
                            <a:srgbClr val="C00000"/>
                          </a:solidFill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Optimisation des quantités de matière</a:t>
                      </a:r>
                      <a:endParaRPr lang="fr-FR" sz="1800"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b="1" u="none" strike="noStrike" dirty="0"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 </a:t>
                      </a:r>
                      <a:endParaRPr lang="fr-FR" sz="1800" dirty="0"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561832" y="809203"/>
            <a:ext cx="8020337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marL="342900" indent="-342900">
              <a:buBlip>
                <a:blip r:embed="rId6"/>
              </a:buBlip>
            </a:pPr>
            <a:r>
              <a:rPr lang="fr-FR" sz="2000" b="1" dirty="0"/>
              <a:t>Récupération des eaux de pluie d'une structure autoportante RECUP'O</a:t>
            </a:r>
          </a:p>
        </p:txBody>
      </p:sp>
    </p:spTree>
    <p:extLst>
      <p:ext uri="{BB962C8B-B14F-4D97-AF65-F5344CB8AC3E}">
        <p14:creationId xmlns:p14="http://schemas.microsoft.com/office/powerpoint/2010/main" val="353440929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Espace réservé du numéro de diapositive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18</a:t>
            </a:fld>
            <a:endParaRPr lang="fr-FR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28528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" name="Image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25" y="23813"/>
            <a:ext cx="539750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mage 15" descr="6a0133f1eae5c5970b013487dbbb4d970c-320wi&amp;sa=X&amp;ei=9o3OTazEDoKh8QOJ_qT1DQ&amp;ved=0CAQQ8wc4iQI&amp;usg=AFQjCNFpDZxd8dEBUDNGnb61t7DgrMtMJw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0"/>
            <a:ext cx="990600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4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34925" y="761355"/>
            <a:ext cx="1113889" cy="34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itre 1"/>
          <p:cNvSpPr txBox="1">
            <a:spLocks/>
          </p:cNvSpPr>
          <p:nvPr/>
        </p:nvSpPr>
        <p:spPr>
          <a:xfrm>
            <a:off x="1085850" y="72009"/>
            <a:ext cx="7014542" cy="836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MINI-PROJET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 – EPREUVE E3C BAC STI2D</a:t>
            </a:r>
            <a:endParaRPr kumimoji="0" lang="fr-FR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2357" y="1214016"/>
            <a:ext cx="47456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u="sng" dirty="0"/>
              <a:t>Objectifs généraux :</a:t>
            </a:r>
          </a:p>
        </p:txBody>
      </p:sp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56" y="1700808"/>
            <a:ext cx="8964093" cy="3168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900630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Espace réservé du numéro de diapositive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19</a:t>
            </a:fld>
            <a:endParaRPr lang="fr-FR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28528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" name="Image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25" y="23813"/>
            <a:ext cx="539750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mage 15" descr="6a0133f1eae5c5970b013487dbbb4d970c-320wi&amp;sa=X&amp;ei=9o3OTazEDoKh8QOJ_qT1DQ&amp;ved=0CAQQ8wc4iQI&amp;usg=AFQjCNFpDZxd8dEBUDNGnb61t7DgrMtMJw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0"/>
            <a:ext cx="990600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4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34925" y="761355"/>
            <a:ext cx="1113889" cy="34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itre 1"/>
          <p:cNvSpPr txBox="1">
            <a:spLocks/>
          </p:cNvSpPr>
          <p:nvPr/>
        </p:nvSpPr>
        <p:spPr>
          <a:xfrm>
            <a:off x="1085850" y="72009"/>
            <a:ext cx="7014542" cy="836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MINI-PROJET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 – EPREUVE E3C BAC STI2D</a:t>
            </a:r>
            <a:endParaRPr kumimoji="0" lang="fr-FR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2357" y="1214016"/>
            <a:ext cx="47456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u="sng" dirty="0"/>
              <a:t>Déroulement du </a:t>
            </a:r>
            <a:r>
              <a:rPr lang="fr-FR" b="1" u="sng" dirty="0" smtClean="0"/>
              <a:t>projet :</a:t>
            </a:r>
            <a:endParaRPr lang="fr-FR" b="1" u="sng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577768"/>
            <a:ext cx="6696744" cy="5215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905574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e 50"/>
          <p:cNvGrpSpPr/>
          <p:nvPr>
            <p:custDataLst>
              <p:tags r:id="rId1"/>
            </p:custDataLst>
          </p:nvPr>
        </p:nvGrpSpPr>
        <p:grpSpPr>
          <a:xfrm>
            <a:off x="1350904" y="3879635"/>
            <a:ext cx="6574767" cy="2827377"/>
            <a:chOff x="262647" y="3520118"/>
            <a:chExt cx="8998091" cy="4095255"/>
          </a:xfrm>
        </p:grpSpPr>
        <p:pic>
          <p:nvPicPr>
            <p:cNvPr id="25" name="Image 24" descr="Diagramme des cas d'utilisation - DRAC.jpg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931923" y="3520118"/>
              <a:ext cx="2665006" cy="1474661"/>
            </a:xfrm>
            <a:prstGeom prst="rect">
              <a:avLst/>
            </a:prstGeom>
          </p:spPr>
        </p:pic>
        <p:pic>
          <p:nvPicPr>
            <p:cNvPr id="26" name="Picture 10" descr="RÃ©sultat de recherche d'images pour &quot;projet sti2D sin&quot;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0" b="100000" l="0" r="100000">
                          <a14:foregroundMark x1="6772" y1="57538" x2="18898" y2="5569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3867">
              <a:off x="6230410" y="3529322"/>
              <a:ext cx="3030328" cy="15509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12" descr="RÃ©sultat de recherche d'images pour &quot;projet sti2D ac&quot;"/>
            <p:cNvPicPr>
              <a:picLocks noChangeAspect="1" noChangeArrowheads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46" t="18999" r="6675" b="27236"/>
            <a:stretch/>
          </p:blipFill>
          <p:spPr bwMode="auto">
            <a:xfrm>
              <a:off x="262647" y="4024927"/>
              <a:ext cx="4937475" cy="2648247"/>
            </a:xfrm>
            <a:prstGeom prst="round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14" descr="RÃ©sultat de recherche d'images pour &quot;smartphone drone&quot;"/>
            <p:cNvPicPr>
              <a:picLocks noChangeAspect="1" noChangeArrowheads="1"/>
            </p:cNvPicPr>
            <p:nvPr/>
          </p:nvPicPr>
          <p:blipFill rotWithShape="1">
            <a:blip r:embed="rId10" cstate="print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65000" b="98875" l="22500" r="97625">
                          <a14:foregroundMark x1="47750" y1="79500" x2="33875" y2="90000"/>
                          <a14:foregroundMark x1="34500" y1="74000" x2="27125" y2="96000"/>
                          <a14:foregroundMark x1="50000" y1="94125" x2="45250" y2="96875"/>
                          <a14:foregroundMark x1="51125" y1="96125" x2="48125" y2="98625"/>
                          <a14:foregroundMark x1="83750" y1="69750" x2="94750" y2="98875"/>
                          <a14:foregroundMark x1="70375" y1="91500" x2="70250" y2="9875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318" t="61138"/>
            <a:stretch/>
          </p:blipFill>
          <p:spPr bwMode="auto">
            <a:xfrm>
              <a:off x="4025683" y="5175116"/>
              <a:ext cx="3493798" cy="16828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16" descr="RÃ©sultat de recherche d'images pour &quot;tablette domotique&quot;"/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169346">
              <a:off x="455890" y="4699306"/>
              <a:ext cx="2139664" cy="29160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"/>
            <p:cNvPicPr>
              <a:picLocks noChangeAspect="1" noChangeArrowheads="1"/>
            </p:cNvPicPr>
            <p:nvPr/>
          </p:nvPicPr>
          <p:blipFill>
            <a:blip r:embed="rId13" cstate="print"/>
            <a:srcRect l="11765" t="7954" r="24913" b="7159"/>
            <a:stretch>
              <a:fillRect/>
            </a:stretch>
          </p:blipFill>
          <p:spPr bwMode="auto">
            <a:xfrm>
              <a:off x="7130374" y="5047407"/>
              <a:ext cx="1780162" cy="1577129"/>
            </a:xfrm>
            <a:prstGeom prst="round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Espace réservé du numéro de diapositive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2</a:t>
            </a:fld>
            <a:endParaRPr lang="fr-FR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28528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" name="Image 3"/>
          <p:cNvPicPr>
            <a:picLocks noChangeAspect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34925" y="23813"/>
            <a:ext cx="539750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mage 15" descr="6a0133f1eae5c5970b013487dbbb4d970c-320wi&amp;sa=X&amp;ei=9o3OTazEDoKh8QOJ_qT1DQ&amp;ved=0CAQQ8wc4iQI&amp;usg=AFQjCNFpDZxd8dEBUDNGnb61t7DgrMtMJw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0"/>
            <a:ext cx="990600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ZoneTexte 12"/>
          <p:cNvSpPr txBox="1"/>
          <p:nvPr>
            <p:custDataLst>
              <p:tags r:id="rId2"/>
            </p:custDataLst>
          </p:nvPr>
        </p:nvSpPr>
        <p:spPr>
          <a:xfrm>
            <a:off x="61424" y="1183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Le projet de 36h</a:t>
            </a:r>
          </a:p>
        </p:txBody>
      </p:sp>
      <p:sp>
        <p:nvSpPr>
          <p:cNvPr id="19" name="ZoneTexte 18"/>
          <p:cNvSpPr txBox="1"/>
          <p:nvPr>
            <p:custDataLst>
              <p:tags r:id="rId3"/>
            </p:custDataLst>
          </p:nvPr>
        </p:nvSpPr>
        <p:spPr>
          <a:xfrm>
            <a:off x="231687" y="1556792"/>
            <a:ext cx="8745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Le projet de 36h de première doit être considéré comme un petit projet de terminale pluri technologique. Il devra s’organiser et se dérouler de la même manière :</a:t>
            </a:r>
          </a:p>
        </p:txBody>
      </p:sp>
      <p:grpSp>
        <p:nvGrpSpPr>
          <p:cNvPr id="20" name="Groupe 49"/>
          <p:cNvGrpSpPr/>
          <p:nvPr>
            <p:custDataLst>
              <p:tags r:id="rId4"/>
            </p:custDataLst>
          </p:nvPr>
        </p:nvGrpSpPr>
        <p:grpSpPr>
          <a:xfrm>
            <a:off x="34925" y="1993124"/>
            <a:ext cx="8975946" cy="2309338"/>
            <a:chOff x="-26499" y="1485081"/>
            <a:chExt cx="8975946" cy="2309338"/>
          </a:xfrm>
        </p:grpSpPr>
        <p:sp>
          <p:nvSpPr>
            <p:cNvPr id="21" name="ZoneTexte 20"/>
            <p:cNvSpPr txBox="1"/>
            <p:nvPr/>
          </p:nvSpPr>
          <p:spPr>
            <a:xfrm>
              <a:off x="204281" y="1485081"/>
              <a:ext cx="8745166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  <a:p>
              <a:pPr marL="0" marR="0" lvl="1" indent="0" algn="ju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itchFamily="2" charset="2"/>
                <a:buChar char="Ø"/>
                <a:tabLst/>
                <a:defRPr/>
              </a:pPr>
              <a:r>
                <a:rPr kumimoji="0" lang="fr-FR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Groupes de </a:t>
              </a:r>
              <a:r>
                <a:rPr kumimoji="0" lang="fr-FR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3 à 5 élèves </a:t>
              </a:r>
              <a:r>
                <a:rPr kumimoji="0" lang="fr-FR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;</a:t>
              </a:r>
            </a:p>
            <a:p>
              <a:pPr marL="0" marR="0" lvl="1" indent="0" algn="ju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itchFamily="2" charset="2"/>
                <a:buChar char="Ø"/>
                <a:tabLst/>
                <a:defRPr/>
              </a:pPr>
              <a:endParaRPr kumimoji="0" lang="fr-FR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  <a:p>
              <a:pPr marL="0" marR="0" lvl="1" indent="0" algn="ju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itchFamily="2" charset="2"/>
                <a:buChar char="Ø"/>
                <a:tabLst/>
                <a:defRPr/>
              </a:pPr>
              <a:r>
                <a:rPr kumimoji="0" lang="fr-FR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Une </a:t>
              </a:r>
              <a:r>
                <a:rPr kumimoji="0" lang="fr-FR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partie d’étude commune</a:t>
              </a:r>
              <a:r>
                <a:rPr kumimoji="0" lang="fr-FR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 et une </a:t>
              </a:r>
              <a:r>
                <a:rPr kumimoji="0" lang="fr-FR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partie individuelle distincte par élève </a:t>
              </a:r>
              <a:r>
                <a:rPr kumimoji="0" lang="fr-FR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permettant d’explorer davantage différents </a:t>
              </a:r>
              <a:r>
                <a:rPr kumimoji="0" lang="fr-FR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domaines </a:t>
              </a:r>
              <a:r>
                <a:rPr kumimoji="0" lang="fr-FR" sz="1600" b="1" i="0" u="none" strike="noStrike" kern="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MEI</a:t>
              </a:r>
              <a:r>
                <a:rPr kumimoji="0" lang="fr-FR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 par affinité</a:t>
              </a:r>
              <a:r>
                <a:rPr kumimoji="0" lang="fr-FR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 si possible</a:t>
              </a:r>
              <a:r>
                <a:rPr kumimoji="0" lang="fr-FR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sym typeface="Wingdings" pitchFamily="2" charset="2"/>
                </a:rPr>
                <a:t> </a:t>
              </a:r>
              <a:r>
                <a:rPr kumimoji="0" lang="fr-FR" sz="1600" b="0" i="1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sym typeface="Wingdings" pitchFamily="2" charset="2"/>
                </a:rPr>
                <a:t>(cela permettra de donner un avant-goût des enseignements spécifiques AC, </a:t>
              </a:r>
              <a:r>
                <a:rPr kumimoji="0" lang="fr-FR" sz="1600" b="0" i="1" u="none" strike="noStrike" kern="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sym typeface="Wingdings" pitchFamily="2" charset="2"/>
                </a:rPr>
                <a:t>EE</a:t>
              </a:r>
              <a:r>
                <a:rPr kumimoji="0" lang="fr-FR" sz="1600" b="0" i="1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sym typeface="Wingdings" pitchFamily="2" charset="2"/>
                </a:rPr>
                <a:t>, </a:t>
              </a:r>
              <a:r>
                <a:rPr kumimoji="0" lang="fr-FR" sz="1600" b="0" i="1" u="none" strike="noStrike" kern="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sym typeface="Wingdings" pitchFamily="2" charset="2"/>
                </a:rPr>
                <a:t>ITEC</a:t>
              </a:r>
              <a:r>
                <a:rPr kumimoji="0" lang="fr-FR" sz="1600" b="0" i="1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sym typeface="Wingdings" pitchFamily="2" charset="2"/>
                </a:rPr>
                <a:t> et SIN)</a:t>
              </a:r>
              <a:r>
                <a:rPr kumimoji="0" lang="fr-FR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sym typeface="Wingdings" pitchFamily="2" charset="2"/>
                </a:rPr>
                <a:t>.</a:t>
              </a:r>
            </a:p>
            <a:p>
              <a:pPr marL="0" marR="0" lvl="1" indent="0" algn="ju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itchFamily="2" charset="2"/>
                <a:buChar char="Ø"/>
                <a:tabLst/>
                <a:defRPr/>
              </a:pPr>
              <a:endParaRPr kumimoji="0" lang="fr-FR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sym typeface="Wingdings" pitchFamily="2" charset="2"/>
              </a:endParaRPr>
            </a:p>
            <a:p>
              <a:pPr marL="0" marR="0" lvl="1" indent="0" algn="ju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itchFamily="2" charset="2"/>
                <a:buChar char="Ø"/>
                <a:tabLst/>
                <a:defRPr/>
              </a:pPr>
              <a:r>
                <a:rPr kumimoji="0" lang="fr-FR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sym typeface="Wingdings" pitchFamily="2" charset="2"/>
                </a:rPr>
                <a:t>Revue(s) de projet </a:t>
              </a:r>
              <a:r>
                <a:rPr kumimoji="0" lang="fr-FR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sym typeface="Wingdings" pitchFamily="2" charset="2"/>
                </a:rPr>
                <a:t>et </a:t>
              </a:r>
              <a:r>
                <a:rPr kumimoji="0" lang="fr-FR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sym typeface="Wingdings" pitchFamily="2" charset="2"/>
                </a:rPr>
                <a:t>soutenance orale (évaluation IT en fin de première)</a:t>
              </a:r>
              <a:r>
                <a:rPr kumimoji="0" lang="fr-FR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sym typeface="Wingdings" pitchFamily="2" charset="2"/>
                </a:rPr>
                <a:t>.</a:t>
              </a:r>
              <a:r>
                <a:rPr kumimoji="0" lang="fr-FR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   </a:t>
              </a:r>
            </a:p>
            <a:p>
              <a:pPr marL="0" marR="0" lvl="0" indent="0" algn="ju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itchFamily="2" charset="2"/>
                <a:buChar char="Ø"/>
                <a:tabLst/>
                <a:defRPr/>
              </a:pPr>
              <a:endParaRPr kumimoji="0" lang="fr-FR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2" name="Accolade ouvrante 21"/>
            <p:cNvSpPr/>
            <p:nvPr/>
          </p:nvSpPr>
          <p:spPr>
            <a:xfrm>
              <a:off x="-26499" y="1693245"/>
              <a:ext cx="340468" cy="2101174"/>
            </a:xfrm>
            <a:prstGeom prst="leftBrace">
              <a:avLst/>
            </a:prstGeom>
            <a:noFill/>
            <a:ln w="38100" cap="flat" cmpd="sng" algn="ctr">
              <a:solidFill>
                <a:srgbClr val="C0504D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31" name="Picture 4"/>
          <p:cNvPicPr>
            <a:picLocks noChangeAspect="1" noChangeArrowheads="1"/>
          </p:cNvPicPr>
          <p:nvPr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34925" y="761355"/>
            <a:ext cx="1113889" cy="34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2" name="Titre 1"/>
          <p:cNvSpPr txBox="1">
            <a:spLocks/>
          </p:cNvSpPr>
          <p:nvPr/>
        </p:nvSpPr>
        <p:spPr>
          <a:xfrm>
            <a:off x="1085850" y="72009"/>
            <a:ext cx="7014542" cy="836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MINI-PROJET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 – EPREUVE E3C BAC STI2D</a:t>
            </a:r>
            <a:endParaRPr kumimoji="0" lang="fr-FR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7358203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Espace réservé du numéro de diapositive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20</a:t>
            </a:fld>
            <a:endParaRPr lang="fr-FR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28528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" name="Image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25" y="23813"/>
            <a:ext cx="539750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mage 15" descr="6a0133f1eae5c5970b013487dbbb4d970c-320wi&amp;sa=X&amp;ei=9o3OTazEDoKh8QOJ_qT1DQ&amp;ved=0CAQQ8wc4iQI&amp;usg=AFQjCNFpDZxd8dEBUDNGnb61t7DgrMtMJw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0"/>
            <a:ext cx="990600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4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34925" y="761355"/>
            <a:ext cx="1113889" cy="34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itre 1"/>
          <p:cNvSpPr txBox="1">
            <a:spLocks/>
          </p:cNvSpPr>
          <p:nvPr/>
        </p:nvSpPr>
        <p:spPr>
          <a:xfrm>
            <a:off x="1085850" y="72009"/>
            <a:ext cx="7014542" cy="836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MINI-PROJET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 – EPREUVE E3C BAC STI2D</a:t>
            </a:r>
            <a:endParaRPr kumimoji="0" lang="fr-FR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2357" y="1214016"/>
            <a:ext cx="47456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u="sng" dirty="0"/>
              <a:t>Etapes pour la partie </a:t>
            </a:r>
            <a:r>
              <a:rPr lang="fr-FR" b="1" u="sng" dirty="0" smtClean="0"/>
              <a:t>commune :</a:t>
            </a:r>
            <a:endParaRPr lang="fr-FR" b="1" u="sng" dirty="0"/>
          </a:p>
        </p:txBody>
      </p:sp>
      <p:sp>
        <p:nvSpPr>
          <p:cNvPr id="2" name="Rectangle 1"/>
          <p:cNvSpPr/>
          <p:nvPr/>
        </p:nvSpPr>
        <p:spPr>
          <a:xfrm>
            <a:off x="3923928" y="1261094"/>
            <a:ext cx="4572000" cy="33855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r>
              <a:rPr lang="fr-FR" sz="1600" dirty="0">
                <a:solidFill>
                  <a:schemeClr val="tx1"/>
                </a:solidFill>
              </a:rPr>
              <a:t>Faire valider chaque étape par votre professeur</a:t>
            </a: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383" y="1038891"/>
            <a:ext cx="685090" cy="782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3" name="Tableau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1862030"/>
              </p:ext>
            </p:extLst>
          </p:nvPr>
        </p:nvGraphicFramePr>
        <p:xfrm>
          <a:off x="179512" y="1837162"/>
          <a:ext cx="8784976" cy="3608064"/>
        </p:xfrm>
        <a:graphic>
          <a:graphicData uri="http://schemas.openxmlformats.org/drawingml/2006/table">
            <a:tbl>
              <a:tblPr firstRow="1" firstCol="1" bandRow="1"/>
              <a:tblGrid>
                <a:gridCol w="1167821"/>
                <a:gridCol w="7617155"/>
              </a:tblGrid>
              <a:tr h="60134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800" b="1">
                          <a:effectLst/>
                          <a:latin typeface="Calibri"/>
                          <a:ea typeface="Calibri"/>
                          <a:cs typeface="Times New Roman"/>
                        </a:rPr>
                        <a:t>Etape</a:t>
                      </a:r>
                      <a:endParaRPr lang="fr-FR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800" b="1">
                          <a:effectLst/>
                          <a:latin typeface="Calibri"/>
                          <a:ea typeface="Calibri"/>
                          <a:cs typeface="Times New Roman"/>
                        </a:rPr>
                        <a:t>Désignation</a:t>
                      </a:r>
                      <a:endParaRPr lang="fr-FR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134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800">
                          <a:effectLst/>
                          <a:latin typeface="Calibri"/>
                          <a:ea typeface="Calibri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800">
                          <a:effectLst/>
                          <a:latin typeface="Calibri"/>
                          <a:ea typeface="Calibri"/>
                          <a:cs typeface="Times New Roman"/>
                        </a:rPr>
                        <a:t>Etudier le cahier des charges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134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800">
                          <a:effectLst/>
                          <a:latin typeface="Calibri"/>
                          <a:ea typeface="Calibri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800">
                          <a:effectLst/>
                          <a:latin typeface="Calibri"/>
                          <a:ea typeface="Calibri"/>
                          <a:cs typeface="Times New Roman"/>
                        </a:rPr>
                        <a:t>Faire un Design Thinking pour proposer des solutions à votre CdC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134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800">
                          <a:effectLst/>
                          <a:latin typeface="Calibri"/>
                          <a:ea typeface="Calibri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800">
                          <a:effectLst/>
                          <a:latin typeface="Calibri"/>
                          <a:ea typeface="Calibri"/>
                          <a:cs typeface="Times New Roman"/>
                        </a:rPr>
                        <a:t>Réfléchir à la problématique du développement durable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134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800">
                          <a:effectLst/>
                          <a:latin typeface="Calibri"/>
                          <a:ea typeface="Calibri"/>
                          <a:cs typeface="Times New Roman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800">
                          <a:effectLst/>
                          <a:latin typeface="Calibri"/>
                          <a:ea typeface="Calibri"/>
                          <a:cs typeface="Times New Roman"/>
                        </a:rPr>
                        <a:t>Faire le diagramme SysML des exigences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134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800">
                          <a:effectLst/>
                          <a:latin typeface="Calibri"/>
                          <a:ea typeface="Calibri"/>
                          <a:cs typeface="Times New Roman"/>
                        </a:rPr>
                        <a:t>5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Répartir les tâches au sein du groupe et faire les plannings (GANTT)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994665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Espace réservé du numéro de diapositive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21</a:t>
            </a:fld>
            <a:endParaRPr lang="fr-FR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28528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" name="Image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25" y="23813"/>
            <a:ext cx="539750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mage 15" descr="6a0133f1eae5c5970b013487dbbb4d970c-320wi&amp;sa=X&amp;ei=9o3OTazEDoKh8QOJ_qT1DQ&amp;ved=0CAQQ8wc4iQI&amp;usg=AFQjCNFpDZxd8dEBUDNGnb61t7DgrMtMJw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0"/>
            <a:ext cx="990600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4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34925" y="761355"/>
            <a:ext cx="1113889" cy="34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itre 1"/>
          <p:cNvSpPr txBox="1">
            <a:spLocks/>
          </p:cNvSpPr>
          <p:nvPr/>
        </p:nvSpPr>
        <p:spPr>
          <a:xfrm>
            <a:off x="1085850" y="72009"/>
            <a:ext cx="7014542" cy="836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MINI-PROJET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 – EPREUVE E3C BAC STI2D</a:t>
            </a:r>
            <a:endParaRPr kumimoji="0" lang="fr-FR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2357" y="1214016"/>
            <a:ext cx="47456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u="sng" dirty="0"/>
              <a:t>Etapes </a:t>
            </a:r>
            <a:r>
              <a:rPr lang="fr-FR" b="1" u="sng" dirty="0" smtClean="0"/>
              <a:t>individuelles :</a:t>
            </a:r>
            <a:endParaRPr lang="fr-FR" b="1" u="sng" dirty="0"/>
          </a:p>
        </p:txBody>
      </p:sp>
      <p:sp>
        <p:nvSpPr>
          <p:cNvPr id="2" name="Rectangle 1"/>
          <p:cNvSpPr/>
          <p:nvPr/>
        </p:nvSpPr>
        <p:spPr>
          <a:xfrm>
            <a:off x="3923928" y="1261094"/>
            <a:ext cx="4572000" cy="33855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r>
              <a:rPr lang="fr-FR" sz="1600" dirty="0">
                <a:solidFill>
                  <a:schemeClr val="tx1"/>
                </a:solidFill>
              </a:rPr>
              <a:t>Faire valider chaque étape par votre professeur</a:t>
            </a: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383" y="1038891"/>
            <a:ext cx="685090" cy="782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9334180"/>
              </p:ext>
            </p:extLst>
          </p:nvPr>
        </p:nvGraphicFramePr>
        <p:xfrm>
          <a:off x="42357" y="1700808"/>
          <a:ext cx="6875780" cy="4875686"/>
        </p:xfrm>
        <a:graphic>
          <a:graphicData uri="http://schemas.openxmlformats.org/drawingml/2006/table">
            <a:tbl>
              <a:tblPr firstRow="1" firstCol="1" bandRow="1"/>
              <a:tblGrid>
                <a:gridCol w="886382"/>
                <a:gridCol w="3224245"/>
                <a:gridCol w="2765153"/>
              </a:tblGrid>
              <a:tr h="32504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b="1">
                          <a:effectLst/>
                          <a:latin typeface="Calibri"/>
                          <a:ea typeface="Calibri"/>
                          <a:cs typeface="Times New Roman"/>
                        </a:rPr>
                        <a:t>Etape</a:t>
                      </a:r>
                      <a:endParaRPr lang="fr-FR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b="1">
                          <a:effectLst/>
                          <a:latin typeface="Calibri"/>
                          <a:ea typeface="Calibri"/>
                          <a:cs typeface="Times New Roman"/>
                        </a:rPr>
                        <a:t>Désignation</a:t>
                      </a:r>
                      <a:endParaRPr lang="fr-FR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b="1">
                          <a:effectLst/>
                          <a:latin typeface="Calibri"/>
                          <a:ea typeface="Calibri"/>
                          <a:cs typeface="Times New Roman"/>
                        </a:rPr>
                        <a:t>Commentaire</a:t>
                      </a:r>
                      <a:endParaRPr lang="fr-FR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5009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Reformuler le CdC de votre partie à l’écrit et la faire valider par votre professeur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504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Rechercher différentes solutions 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Croquis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504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Effectuer un choix motivé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504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Réaliser les plans 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Utilisation de logiciel(s) adapté(s)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51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5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Faire le choix des composants et le bon de commande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Prendre en compte les critères techniques, économiques et développement durable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504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6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Prototyper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504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7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Tester votre solution 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5009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8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Comparer vos résultats aux données du cahier des charges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5009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9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Calibri"/>
                          <a:ea typeface="Calibri"/>
                          <a:cs typeface="Times New Roman"/>
                        </a:rPr>
                        <a:t>Préparer votre powerpoint et votre présentation orale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Ellipse 2"/>
          <p:cNvSpPr/>
          <p:nvPr/>
        </p:nvSpPr>
        <p:spPr>
          <a:xfrm>
            <a:off x="5544134" y="1821851"/>
            <a:ext cx="3600401" cy="72008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b="1" dirty="0" smtClean="0">
                <a:solidFill>
                  <a:schemeClr val="tx1"/>
                </a:solidFill>
              </a:rPr>
              <a:t>Tâches à réaliser</a:t>
            </a:r>
            <a:endParaRPr lang="fr-FR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0688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Espace réservé du numéro de diapositive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22</a:t>
            </a:fld>
            <a:endParaRPr lang="fr-FR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28528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" name="Image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25" y="23813"/>
            <a:ext cx="539750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mage 15" descr="6a0133f1eae5c5970b013487dbbb4d970c-320wi&amp;sa=X&amp;ei=9o3OTazEDoKh8QOJ_qT1DQ&amp;ved=0CAQQ8wc4iQI&amp;usg=AFQjCNFpDZxd8dEBUDNGnb61t7DgrMtMJw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0"/>
            <a:ext cx="990600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4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34925" y="761355"/>
            <a:ext cx="1113889" cy="34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itre 1"/>
          <p:cNvSpPr txBox="1">
            <a:spLocks/>
          </p:cNvSpPr>
          <p:nvPr/>
        </p:nvSpPr>
        <p:spPr>
          <a:xfrm>
            <a:off x="1085850" y="72009"/>
            <a:ext cx="7014542" cy="836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MINI-PROJET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 – EPREUVE E3C BAC STI2D</a:t>
            </a:r>
            <a:endParaRPr kumimoji="0" lang="fr-FR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2357" y="1214016"/>
            <a:ext cx="47456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u="sng" dirty="0"/>
              <a:t>Grille d’évaluation:</a:t>
            </a:r>
            <a:endParaRPr lang="fr-FR" b="1" u="sng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646" y="761355"/>
            <a:ext cx="685090" cy="782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7736" y="761355"/>
            <a:ext cx="685090" cy="782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538" y="1583348"/>
            <a:ext cx="8654924" cy="4118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061" y="734178"/>
            <a:ext cx="1836415" cy="95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067848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675" y="992188"/>
            <a:ext cx="7800534" cy="54925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Espace réservé du numéro de diapositive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3</a:t>
            </a:fld>
            <a:endParaRPr lang="fr-FR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28528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" name="Image 3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4925" y="23813"/>
            <a:ext cx="539750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mage 15" descr="6a0133f1eae5c5970b013487dbbb4d970c-320wi&amp;sa=X&amp;ei=9o3OTazEDoKh8QOJ_qT1DQ&amp;ved=0CAQQ8wc4iQI&amp;usg=AFQjCNFpDZxd8dEBUDNGnb61t7DgrMtMJw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0"/>
            <a:ext cx="990600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" name="Picture 4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34925" y="761355"/>
            <a:ext cx="1113889" cy="34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2" name="Titre 1"/>
          <p:cNvSpPr txBox="1">
            <a:spLocks/>
          </p:cNvSpPr>
          <p:nvPr/>
        </p:nvSpPr>
        <p:spPr>
          <a:xfrm>
            <a:off x="1085850" y="72009"/>
            <a:ext cx="7014542" cy="836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MINI-PROJET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 – EPREUVE E3C BAC STI2D</a:t>
            </a:r>
            <a:endParaRPr kumimoji="0" lang="fr-FR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69699592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Espace réservé du numéro de diapositive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4</a:t>
            </a:fld>
            <a:endParaRPr lang="fr-FR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28528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" name="Image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25" y="23813"/>
            <a:ext cx="539750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mage 15" descr="6a0133f1eae5c5970b013487dbbb4d970c-320wi&amp;sa=X&amp;ei=9o3OTazEDoKh8QOJ_qT1DQ&amp;ved=0CAQQ8wc4iQI&amp;usg=AFQjCNFpDZxd8dEBUDNGnb61t7DgrMtMJw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0"/>
            <a:ext cx="990600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200633" y="1340768"/>
            <a:ext cx="878497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800" b="1" dirty="0" smtClean="0"/>
              <a:t>Quatre sujets proposés :</a:t>
            </a:r>
            <a:endParaRPr lang="fr-FR" sz="2800" b="1" dirty="0"/>
          </a:p>
        </p:txBody>
      </p:sp>
      <p:sp>
        <p:nvSpPr>
          <p:cNvPr id="20" name="Rectangle 19"/>
          <p:cNvSpPr/>
          <p:nvPr/>
        </p:nvSpPr>
        <p:spPr>
          <a:xfrm>
            <a:off x="288922" y="2204864"/>
            <a:ext cx="6724085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marL="342900" indent="-342900">
              <a:buBlip>
                <a:blip r:embed="rId5"/>
              </a:buBlip>
            </a:pPr>
            <a:r>
              <a:rPr lang="fr-FR" sz="2000" b="1" dirty="0"/>
              <a:t>Casiers automatiques pour téléphones portables CASIETEL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88922" y="2799994"/>
            <a:ext cx="3587008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marL="342900" indent="-342900">
              <a:buBlip>
                <a:blip r:embed="rId5"/>
              </a:buBlip>
            </a:pPr>
            <a:r>
              <a:rPr lang="fr-FR" sz="2000" b="1" dirty="0"/>
              <a:t>Nouvelle maison des lycéens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00633" y="4797152"/>
            <a:ext cx="1911485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fr-FR" u="sng" dirty="0" smtClean="0"/>
              <a:t>Durée</a:t>
            </a:r>
            <a:r>
              <a:rPr lang="fr-FR" dirty="0" smtClean="0"/>
              <a:t> : 36 heures.</a:t>
            </a:r>
            <a:endParaRPr lang="fr-FR" dirty="0"/>
          </a:p>
        </p:txBody>
      </p:sp>
      <p:sp>
        <p:nvSpPr>
          <p:cNvPr id="24" name="Rectangle 23"/>
          <p:cNvSpPr/>
          <p:nvPr/>
        </p:nvSpPr>
        <p:spPr>
          <a:xfrm>
            <a:off x="3571262" y="5085184"/>
            <a:ext cx="5563767" cy="147732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fr-FR" u="sng" dirty="0" smtClean="0"/>
              <a:t>Un rendu </a:t>
            </a:r>
            <a:r>
              <a:rPr lang="fr-FR" dirty="0"/>
              <a:t>: </a:t>
            </a:r>
            <a:endParaRPr lang="fr-FR" dirty="0" smtClean="0"/>
          </a:p>
          <a:p>
            <a:r>
              <a:rPr lang="fr-FR" dirty="0" smtClean="0"/>
              <a:t>1 dossier </a:t>
            </a:r>
            <a:r>
              <a:rPr lang="fr-FR" dirty="0"/>
              <a:t>complet (croquis, schémas, plans) </a:t>
            </a:r>
            <a:endParaRPr lang="fr-FR" dirty="0" smtClean="0"/>
          </a:p>
          <a:p>
            <a:r>
              <a:rPr lang="fr-FR" dirty="0" smtClean="0"/>
              <a:t>Eventuellement un prototype (SolidWorks, impression 3D</a:t>
            </a:r>
          </a:p>
          <a:p>
            <a:r>
              <a:rPr lang="fr-FR" dirty="0" smtClean="0"/>
              <a:t>1 présentation de votre travail pour 1 exposé de 10 min</a:t>
            </a:r>
          </a:p>
          <a:p>
            <a:r>
              <a:rPr lang="fr-FR" dirty="0" smtClean="0"/>
              <a:t>Suivi de 10 min de questions du jury</a:t>
            </a:r>
            <a:endParaRPr lang="fr-FR" dirty="0"/>
          </a:p>
        </p:txBody>
      </p:sp>
      <p:pic>
        <p:nvPicPr>
          <p:cNvPr id="14" name="Picture 4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34925" y="761355"/>
            <a:ext cx="1113889" cy="34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itre 1"/>
          <p:cNvSpPr txBox="1">
            <a:spLocks/>
          </p:cNvSpPr>
          <p:nvPr/>
        </p:nvSpPr>
        <p:spPr>
          <a:xfrm>
            <a:off x="1085850" y="72009"/>
            <a:ext cx="7014542" cy="836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MINI-PROJET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 – EPREUVE E3C BAC STI2D</a:t>
            </a:r>
            <a:endParaRPr kumimoji="0" lang="fr-FR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88921" y="3395124"/>
            <a:ext cx="5618269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marL="342900" indent="-342900">
              <a:buBlip>
                <a:blip r:embed="rId5"/>
              </a:buBlip>
            </a:pPr>
            <a:r>
              <a:rPr lang="fr-FR" sz="2000" b="1" dirty="0"/>
              <a:t>Poulaillers partagés </a:t>
            </a:r>
            <a:r>
              <a:rPr lang="fr-FR" sz="2000" b="1" dirty="0" smtClean="0"/>
              <a:t>connectés - </a:t>
            </a:r>
            <a:r>
              <a:rPr lang="fr-FR" sz="2000" b="1" dirty="0" err="1" smtClean="0"/>
              <a:t>Cocot'arium</a:t>
            </a:r>
            <a:r>
              <a:rPr lang="fr-FR" sz="2000" b="1" dirty="0" smtClean="0"/>
              <a:t> </a:t>
            </a:r>
            <a:r>
              <a:rPr lang="fr-FR" sz="2000" b="1" dirty="0"/>
              <a:t>2.0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88921" y="3990255"/>
            <a:ext cx="8020337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marL="342900" indent="-342900">
              <a:buBlip>
                <a:blip r:embed="rId5"/>
              </a:buBlip>
            </a:pPr>
            <a:r>
              <a:rPr lang="fr-FR" sz="2000" b="1" dirty="0"/>
              <a:t>Récupération des eaux de pluie d'une structure autoportante RECUP'O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Espace réservé du numéro de diapositive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5</a:t>
            </a:fld>
            <a:endParaRPr lang="fr-FR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28528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" name="Image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25" y="23813"/>
            <a:ext cx="539750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mage 15" descr="6a0133f1eae5c5970b013487dbbb4d970c-320wi&amp;sa=X&amp;ei=9o3OTazEDoKh8QOJ_qT1DQ&amp;ved=0CAQQ8wc4iQI&amp;usg=AFQjCNFpDZxd8dEBUDNGnb61t7DgrMtMJw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0"/>
            <a:ext cx="990600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19"/>
          <p:cNvSpPr/>
          <p:nvPr/>
        </p:nvSpPr>
        <p:spPr>
          <a:xfrm>
            <a:off x="1209958" y="809203"/>
            <a:ext cx="6724085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marL="342900" indent="-342900">
              <a:buBlip>
                <a:blip r:embed="rId5"/>
              </a:buBlip>
            </a:pPr>
            <a:r>
              <a:rPr lang="fr-FR" sz="2000" b="1" dirty="0"/>
              <a:t>Casiers automatiques pour téléphones portables CASIETEL</a:t>
            </a:r>
          </a:p>
        </p:txBody>
      </p:sp>
      <p:pic>
        <p:nvPicPr>
          <p:cNvPr id="14" name="Picture 4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34925" y="761355"/>
            <a:ext cx="1113889" cy="34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itre 1"/>
          <p:cNvSpPr txBox="1">
            <a:spLocks/>
          </p:cNvSpPr>
          <p:nvPr/>
        </p:nvSpPr>
        <p:spPr>
          <a:xfrm>
            <a:off x="1085850" y="72009"/>
            <a:ext cx="7014542" cy="836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MINI-PROJET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 – EPREUVE E3C BAC STI2D</a:t>
            </a:r>
            <a:endParaRPr kumimoji="0" lang="fr-FR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4925" y="1262545"/>
            <a:ext cx="2234266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fr-FR" dirty="0" smtClean="0">
                <a:solidFill>
                  <a:schemeClr val="tx1"/>
                </a:solidFill>
              </a:rPr>
              <a:t>Travail </a:t>
            </a:r>
            <a:r>
              <a:rPr lang="fr-FR" dirty="0">
                <a:solidFill>
                  <a:schemeClr val="tx1"/>
                </a:solidFill>
              </a:rPr>
              <a:t>en équipe de 4</a:t>
            </a:r>
          </a:p>
        </p:txBody>
      </p:sp>
      <p:sp>
        <p:nvSpPr>
          <p:cNvPr id="3" name="Rectangle 2"/>
          <p:cNvSpPr/>
          <p:nvPr/>
        </p:nvSpPr>
        <p:spPr>
          <a:xfrm>
            <a:off x="34925" y="1720840"/>
            <a:ext cx="676932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u="sng" dirty="0"/>
              <a:t>Problématique :</a:t>
            </a:r>
          </a:p>
          <a:p>
            <a:pPr algn="just"/>
            <a:r>
              <a:rPr lang="fr-FR" dirty="0"/>
              <a:t>Vous faites partie de la société </a:t>
            </a:r>
            <a:r>
              <a:rPr lang="fr-FR" dirty="0" err="1"/>
              <a:t>Ecotel</a:t>
            </a:r>
            <a:r>
              <a:rPr lang="fr-FR" dirty="0"/>
              <a:t>. Vous êtes l’équipe chargée de la conception de nouveaux casiers </a:t>
            </a:r>
            <a:r>
              <a:rPr lang="fr-FR" dirty="0" smtClean="0"/>
              <a:t>automatiques pour l’Éducation Nationale </a:t>
            </a:r>
            <a:r>
              <a:rPr lang="fr-FR" dirty="0"/>
              <a:t>pour répondre aux problèmes suivants :</a:t>
            </a:r>
          </a:p>
          <a:p>
            <a:pPr algn="just"/>
            <a:r>
              <a:rPr lang="fr-FR" dirty="0" smtClean="0"/>
              <a:t>• Comment </a:t>
            </a:r>
            <a:r>
              <a:rPr lang="fr-FR" dirty="0"/>
              <a:t>collecter de manière sécurisée les téléphones portables des élèves dans les salles de classes ?</a:t>
            </a:r>
          </a:p>
          <a:p>
            <a:pPr algn="just"/>
            <a:r>
              <a:rPr lang="fr-FR" dirty="0" smtClean="0"/>
              <a:t>• Comment </a:t>
            </a:r>
            <a:r>
              <a:rPr lang="fr-FR" dirty="0"/>
              <a:t>permettre la recharge des téléphones en énergies renouvelables </a:t>
            </a:r>
            <a:r>
              <a:rPr lang="fr-FR" dirty="0" smtClean="0"/>
              <a:t>pendant </a:t>
            </a:r>
            <a:r>
              <a:rPr lang="fr-FR" dirty="0"/>
              <a:t>cette collecte ?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8476" y="1556792"/>
            <a:ext cx="1911133" cy="3787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4724" y="3727477"/>
            <a:ext cx="1124529" cy="30963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107504" y="4509120"/>
            <a:ext cx="4572000" cy="20313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fr-FR" b="1" dirty="0" smtClean="0"/>
              <a:t>Mise en situation :</a:t>
            </a:r>
          </a:p>
          <a:p>
            <a:pPr marL="285750" indent="-285750">
              <a:buBlip>
                <a:blip r:embed="rId9"/>
              </a:buBlip>
            </a:pPr>
            <a:r>
              <a:rPr lang="fr-FR" dirty="0" smtClean="0"/>
              <a:t>Nuisances graves </a:t>
            </a:r>
            <a:r>
              <a:rPr lang="fr-FR" dirty="0"/>
              <a:t>à la qualité d’écoute et de concentration nécessaire aux activités d’enseignement. </a:t>
            </a:r>
            <a:endParaRPr lang="fr-FR" dirty="0" smtClean="0"/>
          </a:p>
          <a:p>
            <a:pPr marL="285750" indent="-285750">
              <a:buBlip>
                <a:blip r:embed="rId9"/>
              </a:buBlip>
            </a:pPr>
            <a:r>
              <a:rPr lang="fr-FR" dirty="0" smtClean="0"/>
              <a:t>Usage à </a:t>
            </a:r>
            <a:r>
              <a:rPr lang="fr-FR" dirty="0"/>
              <a:t>l’origine d’une part importante des incivilités et des perturbations au sein des établissements.</a:t>
            </a:r>
          </a:p>
        </p:txBody>
      </p:sp>
    </p:spTree>
    <p:extLst>
      <p:ext uri="{BB962C8B-B14F-4D97-AF65-F5344CB8AC3E}">
        <p14:creationId xmlns:p14="http://schemas.microsoft.com/office/powerpoint/2010/main" val="46287234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Espace réservé du numéro de diapositive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6</a:t>
            </a:fld>
            <a:endParaRPr lang="fr-FR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28528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" name="Image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25" y="23813"/>
            <a:ext cx="539750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mage 15" descr="6a0133f1eae5c5970b013487dbbb4d970c-320wi&amp;sa=X&amp;ei=9o3OTazEDoKh8QOJ_qT1DQ&amp;ved=0CAQQ8wc4iQI&amp;usg=AFQjCNFpDZxd8dEBUDNGnb61t7DgrMtMJw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0"/>
            <a:ext cx="990600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19"/>
          <p:cNvSpPr/>
          <p:nvPr/>
        </p:nvSpPr>
        <p:spPr>
          <a:xfrm>
            <a:off x="1209958" y="809203"/>
            <a:ext cx="6724085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marL="342900" indent="-342900">
              <a:buBlip>
                <a:blip r:embed="rId5"/>
              </a:buBlip>
            </a:pPr>
            <a:r>
              <a:rPr lang="fr-FR" sz="2000" b="1" dirty="0"/>
              <a:t>Casiers automatiques pour téléphones portables CASIETEL</a:t>
            </a:r>
          </a:p>
        </p:txBody>
      </p:sp>
      <p:pic>
        <p:nvPicPr>
          <p:cNvPr id="14" name="Picture 4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34925" y="761355"/>
            <a:ext cx="1113889" cy="34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itre 1"/>
          <p:cNvSpPr txBox="1">
            <a:spLocks/>
          </p:cNvSpPr>
          <p:nvPr/>
        </p:nvSpPr>
        <p:spPr>
          <a:xfrm>
            <a:off x="1085850" y="72009"/>
            <a:ext cx="7014542" cy="836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MINI-PROJET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 – EPREUVE E3C BAC STI2D</a:t>
            </a:r>
            <a:endParaRPr kumimoji="0" lang="fr-FR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9957" y="3789040"/>
            <a:ext cx="3084513" cy="2932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42357" y="1214016"/>
            <a:ext cx="474566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u="sng" dirty="0"/>
              <a:t>Le besoin :</a:t>
            </a:r>
          </a:p>
          <a:p>
            <a:r>
              <a:rPr lang="fr-FR" sz="1600" dirty="0"/>
              <a:t>La demande de l’éducation nationale est d’avoir un produit répondant aux fonctions suivantes :</a:t>
            </a:r>
          </a:p>
          <a:p>
            <a:r>
              <a:rPr lang="fr-FR" sz="1600" dirty="0" smtClean="0"/>
              <a:t>- Mise </a:t>
            </a:r>
            <a:r>
              <a:rPr lang="fr-FR" sz="1600" dirty="0"/>
              <a:t>en sécurité du téléphone par verrouillage individuel</a:t>
            </a:r>
          </a:p>
          <a:p>
            <a:r>
              <a:rPr lang="fr-FR" sz="1600" dirty="0" smtClean="0"/>
              <a:t>- Recharge </a:t>
            </a:r>
            <a:r>
              <a:rPr lang="fr-FR" sz="1600" dirty="0"/>
              <a:t>du téléphone automatique </a:t>
            </a:r>
          </a:p>
          <a:p>
            <a:r>
              <a:rPr lang="fr-FR" sz="1600" dirty="0" smtClean="0"/>
              <a:t>- Les </a:t>
            </a:r>
            <a:r>
              <a:rPr lang="fr-FR" sz="1600" dirty="0"/>
              <a:t>casiers seront placés dans la salle de cours à proximité du professeur (fixation sur le bureau, mur, etc.)</a:t>
            </a:r>
          </a:p>
          <a:p>
            <a:r>
              <a:rPr lang="fr-FR" sz="1600" dirty="0" smtClean="0"/>
              <a:t>- Encombrement </a:t>
            </a:r>
            <a:r>
              <a:rPr lang="fr-FR" sz="1600" dirty="0"/>
              <a:t>maximum : 400x300x250mm (</a:t>
            </a:r>
            <a:r>
              <a:rPr lang="fr-FR" sz="1600" dirty="0" err="1"/>
              <a:t>LxlxP</a:t>
            </a:r>
            <a:r>
              <a:rPr lang="fr-FR" sz="1600" dirty="0"/>
              <a:t>)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9031" y="1245916"/>
            <a:ext cx="4549473" cy="45593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583737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Espace réservé du numéro de diapositive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7</a:t>
            </a:fld>
            <a:endParaRPr lang="fr-FR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28528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" name="Image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25" y="23813"/>
            <a:ext cx="539750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mage 15" descr="6a0133f1eae5c5970b013487dbbb4d970c-320wi&amp;sa=X&amp;ei=9o3OTazEDoKh8QOJ_qT1DQ&amp;ved=0CAQQ8wc4iQI&amp;usg=AFQjCNFpDZxd8dEBUDNGnb61t7DgrMtMJw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0"/>
            <a:ext cx="990600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19"/>
          <p:cNvSpPr/>
          <p:nvPr/>
        </p:nvSpPr>
        <p:spPr>
          <a:xfrm>
            <a:off x="1209958" y="809203"/>
            <a:ext cx="6724085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marL="342900" indent="-342900">
              <a:buBlip>
                <a:blip r:embed="rId5"/>
              </a:buBlip>
            </a:pPr>
            <a:r>
              <a:rPr lang="fr-FR" sz="2000" b="1" dirty="0"/>
              <a:t>Casiers automatiques pour téléphones portables CASIETEL</a:t>
            </a:r>
          </a:p>
        </p:txBody>
      </p:sp>
      <p:pic>
        <p:nvPicPr>
          <p:cNvPr id="14" name="Picture 4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34925" y="761355"/>
            <a:ext cx="1113889" cy="34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itre 1"/>
          <p:cNvSpPr txBox="1">
            <a:spLocks/>
          </p:cNvSpPr>
          <p:nvPr/>
        </p:nvSpPr>
        <p:spPr>
          <a:xfrm>
            <a:off x="1085850" y="72009"/>
            <a:ext cx="7014542" cy="836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MINI-PROJET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 – EPREUVE E3C BAC STI2D</a:t>
            </a:r>
            <a:endParaRPr kumimoji="0" lang="fr-FR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2357" y="1214016"/>
            <a:ext cx="47456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u="sng" dirty="0"/>
              <a:t>Liste des études:</a:t>
            </a:r>
          </a:p>
        </p:txBody>
      </p:sp>
      <p:graphicFrame>
        <p:nvGraphicFramePr>
          <p:cNvPr id="3" name="Tableau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234657"/>
              </p:ext>
            </p:extLst>
          </p:nvPr>
        </p:nvGraphicFramePr>
        <p:xfrm>
          <a:off x="108280" y="1628800"/>
          <a:ext cx="8983332" cy="3816424"/>
        </p:xfrm>
        <a:graphic>
          <a:graphicData uri="http://schemas.openxmlformats.org/drawingml/2006/table">
            <a:tbl>
              <a:tblPr firstRow="1" firstCol="1" bandRow="1"/>
              <a:tblGrid>
                <a:gridCol w="4491666"/>
                <a:gridCol w="4491666"/>
              </a:tblGrid>
              <a:tr h="205633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1" u="sng" dirty="0"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Elève 1 :</a:t>
                      </a:r>
                      <a:endParaRPr lang="fr-FR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1" dirty="0"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Conception du système de blocage du téléphone dans la zone</a:t>
                      </a:r>
                      <a:endParaRPr lang="fr-FR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600" b="1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Etude mécanique,</a:t>
                      </a:r>
                      <a:endParaRPr lang="fr-FR" sz="2000" dirty="0"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600" b="1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conception</a:t>
                      </a:r>
                      <a:endParaRPr lang="fr-FR" sz="2000" dirty="0"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600" b="1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Optimisation de la quantité de matière</a:t>
                      </a:r>
                      <a:endParaRPr lang="fr-FR" sz="2000" dirty="0"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1" u="sng" dirty="0"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Elève 2 :</a:t>
                      </a:r>
                      <a:endParaRPr lang="fr-FR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1" dirty="0"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Production et stockage de l’électricité pour mise à disposition de chargeurs par induction dans 10 casiers</a:t>
                      </a:r>
                      <a:endParaRPr lang="fr-FR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600" b="1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Choix matériel,</a:t>
                      </a:r>
                      <a:endParaRPr lang="fr-FR" sz="2000" dirty="0"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600" b="1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optimisation rendement</a:t>
                      </a:r>
                      <a:endParaRPr lang="fr-FR" sz="2000" dirty="0"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1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 </a:t>
                      </a:r>
                      <a:endParaRPr lang="fr-FR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6008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1" u="sng" dirty="0"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Elève 3 :</a:t>
                      </a:r>
                      <a:endParaRPr lang="fr-FR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1" dirty="0" smtClean="0"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Assurer</a:t>
                      </a:r>
                      <a:r>
                        <a:rPr lang="fr-FR" sz="1600" b="1" baseline="0" dirty="0" smtClean="0"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 l’autonomie énergétique</a:t>
                      </a:r>
                      <a:r>
                        <a:rPr lang="fr-FR" sz="1600" b="1" dirty="0" smtClean="0"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fr-FR" sz="1600" b="1" dirty="0"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des casiers</a:t>
                      </a:r>
                      <a:endParaRPr lang="fr-FR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600" b="1" dirty="0" smtClean="0">
                          <a:solidFill>
                            <a:srgbClr val="C00000"/>
                          </a:solidFill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Choix matériel,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600" b="1" dirty="0" smtClean="0">
                          <a:solidFill>
                            <a:srgbClr val="C00000"/>
                          </a:solidFill>
                          <a:effectLst/>
                          <a:latin typeface="+mn-lt"/>
                          <a:ea typeface="Times New Roman"/>
                          <a:cs typeface="Times New Roman"/>
                        </a:rPr>
                        <a:t>optimisation rendement</a:t>
                      </a:r>
                      <a:endParaRPr lang="fr-FR" sz="1600" b="1" dirty="0">
                        <a:solidFill>
                          <a:srgbClr val="C00000"/>
                        </a:solidFill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1" dirty="0"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fr-FR" sz="1600" b="1" u="sng" dirty="0"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Elève 4 :</a:t>
                      </a:r>
                      <a:endParaRPr lang="fr-FR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1" dirty="0"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 Automatisation de la fermeture de la case pour téléphone en cas de présence téléphone + gestion de la clé (pour ouverture en fin de cours)</a:t>
                      </a:r>
                      <a:endParaRPr lang="fr-FR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600" b="1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Choix des capteurs </a:t>
                      </a:r>
                      <a:endParaRPr lang="fr-FR" sz="2000" dirty="0"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fr-FR" sz="1600" b="1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Programmation</a:t>
                      </a:r>
                      <a:endParaRPr lang="fr-FR" sz="2000" dirty="0"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35201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Espace réservé du numéro de diapositive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8</a:t>
            </a:fld>
            <a:endParaRPr lang="fr-FR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28528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" name="Image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25" y="23813"/>
            <a:ext cx="539750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mage 15" descr="6a0133f1eae5c5970b013487dbbb4d970c-320wi&amp;sa=X&amp;ei=9o3OTazEDoKh8QOJ_qT1DQ&amp;ved=0CAQQ8wc4iQI&amp;usg=AFQjCNFpDZxd8dEBUDNGnb61t7DgrMtMJw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0"/>
            <a:ext cx="990600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19"/>
          <p:cNvSpPr/>
          <p:nvPr/>
        </p:nvSpPr>
        <p:spPr>
          <a:xfrm>
            <a:off x="2778496" y="809203"/>
            <a:ext cx="3587008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marL="342900" indent="-342900">
              <a:buBlip>
                <a:blip r:embed="rId5"/>
              </a:buBlip>
            </a:pPr>
            <a:r>
              <a:rPr lang="fr-FR" sz="2000" b="1" dirty="0"/>
              <a:t>Nouvelle maison des lycéens</a:t>
            </a:r>
          </a:p>
        </p:txBody>
      </p:sp>
      <p:pic>
        <p:nvPicPr>
          <p:cNvPr id="14" name="Picture 4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34925" y="761355"/>
            <a:ext cx="1113889" cy="34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itre 1"/>
          <p:cNvSpPr txBox="1">
            <a:spLocks/>
          </p:cNvSpPr>
          <p:nvPr/>
        </p:nvSpPr>
        <p:spPr>
          <a:xfrm>
            <a:off x="1085850" y="72009"/>
            <a:ext cx="7014542" cy="836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MINI-PROJET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 – EPREUVE E3C BAC STI2D</a:t>
            </a:r>
            <a:endParaRPr kumimoji="0" lang="fr-FR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4925" y="1262545"/>
            <a:ext cx="2234266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fr-FR" dirty="0" smtClean="0">
                <a:solidFill>
                  <a:schemeClr val="tx1"/>
                </a:solidFill>
              </a:rPr>
              <a:t>Travail </a:t>
            </a:r>
            <a:r>
              <a:rPr lang="fr-FR" dirty="0">
                <a:solidFill>
                  <a:schemeClr val="tx1"/>
                </a:solidFill>
              </a:rPr>
              <a:t>en équipe de 4</a:t>
            </a:r>
          </a:p>
        </p:txBody>
      </p:sp>
      <p:sp>
        <p:nvSpPr>
          <p:cNvPr id="3" name="Rectangle 2"/>
          <p:cNvSpPr/>
          <p:nvPr/>
        </p:nvSpPr>
        <p:spPr>
          <a:xfrm>
            <a:off x="34925" y="1720840"/>
            <a:ext cx="900157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u="sng" dirty="0"/>
              <a:t>Problématique :</a:t>
            </a:r>
          </a:p>
          <a:p>
            <a:pPr algn="just"/>
            <a:r>
              <a:rPr lang="fr-FR" dirty="0"/>
              <a:t>Le conseil d’administration du lycée souhaite améliorer les conditions d’accueil de la MDL et mettre à disposition un espace convivial pour les élèves. Avec l’association Art et Nat un concours est lancé portant sur la conception de ce nouveau lieu. Celui-ci pourrait voir le jour si les projets présentés sont jugés adaptés et inscrits dans une démarche de développement durable. </a:t>
            </a:r>
          </a:p>
          <a:p>
            <a:pPr marL="285750" indent="-285750" algn="just">
              <a:buBlip>
                <a:blip r:embed="rId5"/>
              </a:buBlip>
            </a:pPr>
            <a:r>
              <a:rPr lang="fr-FR" dirty="0" smtClean="0"/>
              <a:t>Comment </a:t>
            </a:r>
            <a:r>
              <a:rPr lang="fr-FR" dirty="0"/>
              <a:t>créer un espace convivial pour les élèves ?</a:t>
            </a:r>
          </a:p>
          <a:p>
            <a:pPr marL="285750" indent="-285750" algn="just">
              <a:buBlip>
                <a:blip r:embed="rId5"/>
              </a:buBlip>
            </a:pPr>
            <a:r>
              <a:rPr lang="fr-FR" dirty="0" smtClean="0"/>
              <a:t>Comment </a:t>
            </a:r>
            <a:r>
              <a:rPr lang="fr-FR" dirty="0"/>
              <a:t>intégrer une démarche de développement durable dans cette </a:t>
            </a:r>
            <a:r>
              <a:rPr lang="fr-FR" dirty="0" smtClean="0"/>
              <a:t>conception </a:t>
            </a:r>
            <a:r>
              <a:rPr lang="fr-FR" dirty="0"/>
              <a:t>?</a:t>
            </a:r>
          </a:p>
        </p:txBody>
      </p:sp>
      <p:sp>
        <p:nvSpPr>
          <p:cNvPr id="4" name="Rectangle 3"/>
          <p:cNvSpPr/>
          <p:nvPr/>
        </p:nvSpPr>
        <p:spPr>
          <a:xfrm>
            <a:off x="177985" y="4510694"/>
            <a:ext cx="4572000" cy="120032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fr-FR" b="1" dirty="0" smtClean="0"/>
              <a:t>Mise en situation :</a:t>
            </a:r>
          </a:p>
          <a:p>
            <a:pPr marL="285750" indent="-285750">
              <a:buBlip>
                <a:blip r:embed="rId7"/>
              </a:buBlip>
            </a:pPr>
            <a:r>
              <a:rPr lang="fr-FR" dirty="0" smtClean="0"/>
              <a:t>Les </a:t>
            </a:r>
            <a:r>
              <a:rPr lang="fr-FR" dirty="0"/>
              <a:t>locaux de la MDL se situent dans une salle qui n’est pas fonctionnelle car incluse dans des locaux d’enseignement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0234" y="4029164"/>
            <a:ext cx="4199368" cy="20641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025178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Espace réservé du numéro de diapositive 4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A5300-470E-4C54-AAD8-C563856D0116}" type="slidenum">
              <a:rPr lang="fr-FR" smtClean="0"/>
              <a:pPr/>
              <a:t>9</a:t>
            </a:fld>
            <a:endParaRPr lang="fr-FR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28528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" name="Image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25" y="23813"/>
            <a:ext cx="539750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Image 15" descr="6a0133f1eae5c5970b013487dbbb4d970c-320wi&amp;sa=X&amp;ei=9o3OTazEDoKh8QOJ_qT1DQ&amp;ved=0CAQQ8wc4iQI&amp;usg=AFQjCNFpDZxd8dEBUDNGnb61t7DgrMtMJw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0"/>
            <a:ext cx="990600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4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56"/>
          <a:stretch/>
        </p:blipFill>
        <p:spPr bwMode="auto">
          <a:xfrm>
            <a:off x="34925" y="761355"/>
            <a:ext cx="1113889" cy="344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itre 1"/>
          <p:cNvSpPr txBox="1">
            <a:spLocks/>
          </p:cNvSpPr>
          <p:nvPr/>
        </p:nvSpPr>
        <p:spPr>
          <a:xfrm>
            <a:off x="1085850" y="72009"/>
            <a:ext cx="7014542" cy="836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MINI-PROJET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j-lt"/>
                <a:ea typeface="+mj-ea"/>
                <a:cs typeface="+mj-cs"/>
              </a:rPr>
              <a:t> – EPREUVE E3C BAC STI2D</a:t>
            </a:r>
            <a:endParaRPr kumimoji="0" lang="fr-FR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9236" y="1241074"/>
            <a:ext cx="4005172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u="sng" dirty="0"/>
              <a:t>Le besoin :</a:t>
            </a:r>
          </a:p>
          <a:p>
            <a:pPr algn="just"/>
            <a:r>
              <a:rPr lang="fr-FR" sz="1600" b="1" dirty="0" smtClean="0"/>
              <a:t>Implantation </a:t>
            </a:r>
            <a:r>
              <a:rPr lang="fr-FR" sz="1600" dirty="0"/>
              <a:t>: espace clos situé dans l’enceinte du lycée en dehors des espaces d’enseignement et administratif, assez central dans la mesure du possible.</a:t>
            </a:r>
          </a:p>
          <a:p>
            <a:pPr algn="just"/>
            <a:r>
              <a:rPr lang="fr-FR" sz="1600" b="1" dirty="0"/>
              <a:t>Capacité d’accueil </a:t>
            </a:r>
            <a:r>
              <a:rPr lang="fr-FR" sz="1600" dirty="0"/>
              <a:t>: 40 élèves.</a:t>
            </a:r>
          </a:p>
          <a:p>
            <a:pPr algn="just"/>
            <a:r>
              <a:rPr lang="fr-FR" sz="1600" b="1" dirty="0"/>
              <a:t>Architecture</a:t>
            </a:r>
            <a:r>
              <a:rPr lang="fr-FR" sz="1600" dirty="0"/>
              <a:t> : matériaux, formes et volumes inspirés par l’architecture actuelle du lycée. Surface d’environ 80 m².</a:t>
            </a:r>
          </a:p>
          <a:p>
            <a:pPr algn="just"/>
            <a:r>
              <a:rPr lang="fr-FR" sz="1600" b="1" dirty="0"/>
              <a:t>Utilisation</a:t>
            </a:r>
            <a:r>
              <a:rPr lang="fr-FR" sz="1600" dirty="0"/>
              <a:t> : </a:t>
            </a:r>
            <a:r>
              <a:rPr lang="fr-FR" sz="1600" dirty="0" smtClean="0"/>
              <a:t>tenir </a:t>
            </a:r>
            <a:r>
              <a:rPr lang="fr-FR" sz="1600" dirty="0"/>
              <a:t>des réunions, proposer un espace de convivialité et de détente (jeux, salon, table basse, …) et un espace informatique (10 postes informatiques + zone de recharge pour 20 appareils mobiles). </a:t>
            </a:r>
          </a:p>
          <a:p>
            <a:pPr algn="just"/>
            <a:r>
              <a:rPr lang="fr-FR" sz="1600" b="1" dirty="0"/>
              <a:t>Conception énergétique </a:t>
            </a:r>
            <a:r>
              <a:rPr lang="fr-FR" sz="1600" dirty="0" smtClean="0"/>
              <a:t>: Autonome </a:t>
            </a:r>
            <a:r>
              <a:rPr lang="fr-FR" sz="1600" dirty="0"/>
              <a:t>en énergie (</a:t>
            </a:r>
            <a:r>
              <a:rPr lang="fr-FR" sz="1600" dirty="0" err="1"/>
              <a:t>éclai-rage</a:t>
            </a:r>
            <a:r>
              <a:rPr lang="fr-FR" sz="1600" dirty="0"/>
              <a:t>, recharge USB et postes informatiques). </a:t>
            </a:r>
            <a:r>
              <a:rPr lang="fr-FR" sz="1600" dirty="0" smtClean="0"/>
              <a:t>Conception bioclimatique et conformité </a:t>
            </a:r>
            <a:r>
              <a:rPr lang="fr-FR" sz="1600" dirty="0"/>
              <a:t>à la réglementation thermique RT 2012. </a:t>
            </a:r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3946" y="3545555"/>
            <a:ext cx="3590925" cy="316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1249362"/>
            <a:ext cx="3559601" cy="2296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Rectangle 16"/>
          <p:cNvSpPr/>
          <p:nvPr/>
        </p:nvSpPr>
        <p:spPr>
          <a:xfrm>
            <a:off x="2778496" y="809203"/>
            <a:ext cx="3587008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marL="342900" indent="-342900">
              <a:buBlip>
                <a:blip r:embed="rId8"/>
              </a:buBlip>
            </a:pPr>
            <a:r>
              <a:rPr lang="fr-FR" sz="2000" b="1" dirty="0"/>
              <a:t>Nouvelle maison des lycéens</a:t>
            </a:r>
          </a:p>
        </p:txBody>
      </p:sp>
    </p:spTree>
    <p:extLst>
      <p:ext uri="{BB962C8B-B14F-4D97-AF65-F5344CB8AC3E}">
        <p14:creationId xmlns:p14="http://schemas.microsoft.com/office/powerpoint/2010/main" val="33606912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heme/theme1.xml><?xml version="1.0" encoding="utf-8"?>
<a:theme xmlns:a="http://schemas.openxmlformats.org/drawingml/2006/main" name="2 Synthèse ACV">
  <a:themeElements>
    <a:clrScheme name="Origine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é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 Synthèse ACV</Template>
  <TotalTime>1800</TotalTime>
  <Words>1424</Words>
  <Application>Microsoft Office PowerPoint</Application>
  <PresentationFormat>Affichage à l'écran (4:3)</PresentationFormat>
  <Paragraphs>285</Paragraphs>
  <Slides>22</Slides>
  <Notes>2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3" baseType="lpstr">
      <vt:lpstr>2 Synthèse ACV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Centres d’intérêt en  enseignement transversal</dc:title>
  <dc:creator>Che</dc:creator>
  <cp:lastModifiedBy>CHE</cp:lastModifiedBy>
  <cp:revision>171</cp:revision>
  <dcterms:created xsi:type="dcterms:W3CDTF">2013-09-29T17:39:49Z</dcterms:created>
  <dcterms:modified xsi:type="dcterms:W3CDTF">2020-03-07T21:26:40Z</dcterms:modified>
</cp:coreProperties>
</file>

<file path=docProps/thumbnail.jpeg>
</file>